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9" r:id="rId4"/>
  </p:sldMasterIdLst>
  <p:notesMasterIdLst>
    <p:notesMasterId r:id="rId19"/>
  </p:notesMasterIdLst>
  <p:handoutMasterIdLst>
    <p:handoutMasterId r:id="rId20"/>
  </p:handoutMasterIdLst>
  <p:sldIdLst>
    <p:sldId id="275" r:id="rId5"/>
    <p:sldId id="272" r:id="rId6"/>
    <p:sldId id="277" r:id="rId7"/>
    <p:sldId id="278" r:id="rId8"/>
    <p:sldId id="279" r:id="rId9"/>
    <p:sldId id="301" r:id="rId10"/>
    <p:sldId id="290" r:id="rId11"/>
    <p:sldId id="302" r:id="rId12"/>
    <p:sldId id="292" r:id="rId13"/>
    <p:sldId id="303" r:id="rId14"/>
    <p:sldId id="304" r:id="rId15"/>
    <p:sldId id="285" r:id="rId16"/>
    <p:sldId id="305" r:id="rId17"/>
    <p:sldId id="306" r:id="rId18"/>
  </p:sldIdLst>
  <p:sldSz cx="12192000" cy="6858000"/>
  <p:notesSz cx="6858000" cy="9144000"/>
  <p:defaultTex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2E0C60-8C58-EAB0-6C98-AD9B0633498C}" name="Erin Hessler" initials="EH" userId="S::erin.hessler_charity.org#ext#@tribaltechllc.onmicrosoft.com::12e74b80-722b-4675-a550-97f5bdd0ebaa" providerId="AD"/>
  <p188:author id="{55C42871-C38E-9451-719A-A46EE3144DD9}" name="Danielle Byrd" initials="DB" userId="S::dbyrd@tribaltechllc.com::21e0ad69-2b5d-49d9-95d8-132a89bf4f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A2F"/>
    <a:srgbClr val="003479"/>
    <a:srgbClr val="EA7100"/>
    <a:srgbClr val="1B4932"/>
    <a:srgbClr val="64D4EA"/>
    <a:srgbClr val="4CCCE6"/>
    <a:srgbClr val="6CD5EA"/>
    <a:srgbClr val="2BC3E1"/>
    <a:srgbClr val="57CFE7"/>
    <a:srgbClr val="AAC42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932B97-DDDE-474E-9C6D-45703C121306}" v="5" dt="2023-08-07T18:45:45.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4660"/>
  </p:normalViewPr>
  <p:slideViewPr>
    <p:cSldViewPr snapToGrid="0">
      <p:cViewPr varScale="1">
        <p:scale>
          <a:sx n="108" d="100"/>
          <a:sy n="108" d="100"/>
        </p:scale>
        <p:origin x="666"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Huckins" userId="22b57b7e-3d8f-4f4f-91c5-485db41c837d" providerId="ADAL" clId="{A5932B97-DDDE-474E-9C6D-45703C121306}"/>
    <pc:docChg chg="custSel addSld delSld modSld">
      <pc:chgData name="Amanda Huckins" userId="22b57b7e-3d8f-4f4f-91c5-485db41c837d" providerId="ADAL" clId="{A5932B97-DDDE-474E-9C6D-45703C121306}" dt="2023-08-07T18:47:08.126" v="43" actId="478"/>
      <pc:docMkLst>
        <pc:docMk/>
      </pc:docMkLst>
      <pc:sldChg chg="addSp delSp modSp mod">
        <pc:chgData name="Amanda Huckins" userId="22b57b7e-3d8f-4f4f-91c5-485db41c837d" providerId="ADAL" clId="{A5932B97-DDDE-474E-9C6D-45703C121306}" dt="2023-08-07T18:32:10.337" v="6" actId="1076"/>
        <pc:sldMkLst>
          <pc:docMk/>
          <pc:sldMk cId="3520437310" sldId="279"/>
        </pc:sldMkLst>
        <pc:picChg chg="del">
          <ac:chgData name="Amanda Huckins" userId="22b57b7e-3d8f-4f4f-91c5-485db41c837d" providerId="ADAL" clId="{A5932B97-DDDE-474E-9C6D-45703C121306}" dt="2023-08-07T18:31:50.732" v="0" actId="478"/>
          <ac:picMkLst>
            <pc:docMk/>
            <pc:sldMk cId="3520437310" sldId="279"/>
            <ac:picMk id="3" creationId="{11BBF953-E7AC-93D2-1BB2-6D78CDF96DD0}"/>
          </ac:picMkLst>
        </pc:picChg>
        <pc:picChg chg="add mod">
          <ac:chgData name="Amanda Huckins" userId="22b57b7e-3d8f-4f4f-91c5-485db41c837d" providerId="ADAL" clId="{A5932B97-DDDE-474E-9C6D-45703C121306}" dt="2023-08-07T18:32:10.337" v="6" actId="1076"/>
          <ac:picMkLst>
            <pc:docMk/>
            <pc:sldMk cId="3520437310" sldId="279"/>
            <ac:picMk id="4" creationId="{FDD32376-3B55-8B26-8D57-EF93B3F78CD4}"/>
          </ac:picMkLst>
        </pc:picChg>
      </pc:sldChg>
      <pc:sldChg chg="addSp delSp modSp mod">
        <pc:chgData name="Amanda Huckins" userId="22b57b7e-3d8f-4f4f-91c5-485db41c837d" providerId="ADAL" clId="{A5932B97-DDDE-474E-9C6D-45703C121306}" dt="2023-08-07T18:32:52.523" v="20" actId="1076"/>
        <pc:sldMkLst>
          <pc:docMk/>
          <pc:sldMk cId="763689072" sldId="285"/>
        </pc:sldMkLst>
        <pc:picChg chg="del">
          <ac:chgData name="Amanda Huckins" userId="22b57b7e-3d8f-4f4f-91c5-485db41c837d" providerId="ADAL" clId="{A5932B97-DDDE-474E-9C6D-45703C121306}" dt="2023-08-07T18:32:35.433" v="14" actId="478"/>
          <ac:picMkLst>
            <pc:docMk/>
            <pc:sldMk cId="763689072" sldId="285"/>
            <ac:picMk id="3" creationId="{0C353FCC-A59E-2E13-1D44-FB9B7B58274A}"/>
          </ac:picMkLst>
        </pc:picChg>
        <pc:picChg chg="add mod">
          <ac:chgData name="Amanda Huckins" userId="22b57b7e-3d8f-4f4f-91c5-485db41c837d" providerId="ADAL" clId="{A5932B97-DDDE-474E-9C6D-45703C121306}" dt="2023-08-07T18:32:52.523" v="20" actId="1076"/>
          <ac:picMkLst>
            <pc:docMk/>
            <pc:sldMk cId="763689072" sldId="285"/>
            <ac:picMk id="4" creationId="{B259C7B9-CC26-C79D-3E7C-0C397ABCEABA}"/>
          </ac:picMkLst>
        </pc:picChg>
      </pc:sldChg>
      <pc:sldChg chg="addSp delSp modSp mod modClrScheme chgLayout">
        <pc:chgData name="Amanda Huckins" userId="22b57b7e-3d8f-4f4f-91c5-485db41c837d" providerId="ADAL" clId="{A5932B97-DDDE-474E-9C6D-45703C121306}" dt="2023-08-07T18:38:22.185" v="33" actId="478"/>
        <pc:sldMkLst>
          <pc:docMk/>
          <pc:sldMk cId="4024136333" sldId="290"/>
        </pc:sldMkLst>
        <pc:spChg chg="add del mod ord">
          <ac:chgData name="Amanda Huckins" userId="22b57b7e-3d8f-4f4f-91c5-485db41c837d" providerId="ADAL" clId="{A5932B97-DDDE-474E-9C6D-45703C121306}" dt="2023-08-07T18:38:22.185" v="33" actId="478"/>
          <ac:spMkLst>
            <pc:docMk/>
            <pc:sldMk cId="4024136333" sldId="290"/>
            <ac:spMk id="2" creationId="{220926F1-8B60-91E7-04D6-C0EB4C48BBB1}"/>
          </ac:spMkLst>
        </pc:spChg>
        <pc:spChg chg="mod ord">
          <ac:chgData name="Amanda Huckins" userId="22b57b7e-3d8f-4f4f-91c5-485db41c837d" providerId="ADAL" clId="{A5932B97-DDDE-474E-9C6D-45703C121306}" dt="2023-08-07T18:38:16.426" v="31" actId="700"/>
          <ac:spMkLst>
            <pc:docMk/>
            <pc:sldMk cId="4024136333" sldId="290"/>
            <ac:spMk id="3" creationId="{82A5D46A-A50B-AD59-6B75-693AB9B7913E}"/>
          </ac:spMkLst>
        </pc:spChg>
      </pc:sldChg>
      <pc:sldChg chg="addSp delSp modSp mod">
        <pc:chgData name="Amanda Huckins" userId="22b57b7e-3d8f-4f4f-91c5-485db41c837d" providerId="ADAL" clId="{A5932B97-DDDE-474E-9C6D-45703C121306}" dt="2023-08-07T18:32:32.272" v="13" actId="1076"/>
        <pc:sldMkLst>
          <pc:docMk/>
          <pc:sldMk cId="2659384779" sldId="302"/>
        </pc:sldMkLst>
        <pc:picChg chg="add mod">
          <ac:chgData name="Amanda Huckins" userId="22b57b7e-3d8f-4f4f-91c5-485db41c837d" providerId="ADAL" clId="{A5932B97-DDDE-474E-9C6D-45703C121306}" dt="2023-08-07T18:32:32.272" v="13" actId="1076"/>
          <ac:picMkLst>
            <pc:docMk/>
            <pc:sldMk cId="2659384779" sldId="302"/>
            <ac:picMk id="3" creationId="{6DCAF40B-D979-6B80-8A9C-595A6404A5A5}"/>
          </ac:picMkLst>
        </pc:picChg>
        <pc:picChg chg="del">
          <ac:chgData name="Amanda Huckins" userId="22b57b7e-3d8f-4f4f-91c5-485db41c837d" providerId="ADAL" clId="{A5932B97-DDDE-474E-9C6D-45703C121306}" dt="2023-08-07T18:32:14.765" v="7" actId="478"/>
          <ac:picMkLst>
            <pc:docMk/>
            <pc:sldMk cId="2659384779" sldId="302"/>
            <ac:picMk id="4" creationId="{A4E29860-E610-13E2-C954-86DFD07FC3B1}"/>
          </ac:picMkLst>
        </pc:picChg>
      </pc:sldChg>
      <pc:sldChg chg="modSp mod modClrScheme chgLayout">
        <pc:chgData name="Amanda Huckins" userId="22b57b7e-3d8f-4f4f-91c5-485db41c837d" providerId="ADAL" clId="{A5932B97-DDDE-474E-9C6D-45703C121306}" dt="2023-08-07T18:39:52.079" v="34" actId="700"/>
        <pc:sldMkLst>
          <pc:docMk/>
          <pc:sldMk cId="902757286" sldId="304"/>
        </pc:sldMkLst>
        <pc:spChg chg="mod ord">
          <ac:chgData name="Amanda Huckins" userId="22b57b7e-3d8f-4f4f-91c5-485db41c837d" providerId="ADAL" clId="{A5932B97-DDDE-474E-9C6D-45703C121306}" dt="2023-08-07T18:39:52.079" v="34" actId="700"/>
          <ac:spMkLst>
            <pc:docMk/>
            <pc:sldMk cId="902757286" sldId="304"/>
            <ac:spMk id="4" creationId="{8D8CCF76-5002-4BDB-1974-4772DAC8F633}"/>
          </ac:spMkLst>
        </pc:spChg>
      </pc:sldChg>
      <pc:sldChg chg="modSp mod modClrScheme chgLayout">
        <pc:chgData name="Amanda Huckins" userId="22b57b7e-3d8f-4f4f-91c5-485db41c837d" providerId="ADAL" clId="{A5932B97-DDDE-474E-9C6D-45703C121306}" dt="2023-08-07T18:40:01.273" v="35" actId="700"/>
        <pc:sldMkLst>
          <pc:docMk/>
          <pc:sldMk cId="2913231966" sldId="305"/>
        </pc:sldMkLst>
        <pc:spChg chg="mod ord">
          <ac:chgData name="Amanda Huckins" userId="22b57b7e-3d8f-4f4f-91c5-485db41c837d" providerId="ADAL" clId="{A5932B97-DDDE-474E-9C6D-45703C121306}" dt="2023-08-07T18:40:01.273" v="35" actId="700"/>
          <ac:spMkLst>
            <pc:docMk/>
            <pc:sldMk cId="2913231966" sldId="305"/>
            <ac:spMk id="4" creationId="{8D8CCF76-5002-4BDB-1974-4772DAC8F633}"/>
          </ac:spMkLst>
        </pc:spChg>
      </pc:sldChg>
      <pc:sldChg chg="addSp delSp modSp mod">
        <pc:chgData name="Amanda Huckins" userId="22b57b7e-3d8f-4f4f-91c5-485db41c837d" providerId="ADAL" clId="{A5932B97-DDDE-474E-9C6D-45703C121306}" dt="2023-08-07T18:47:08.126" v="43" actId="478"/>
        <pc:sldMkLst>
          <pc:docMk/>
          <pc:sldMk cId="533820978" sldId="306"/>
        </pc:sldMkLst>
        <pc:picChg chg="add del mod">
          <ac:chgData name="Amanda Huckins" userId="22b57b7e-3d8f-4f4f-91c5-485db41c837d" providerId="ADAL" clId="{A5932B97-DDDE-474E-9C6D-45703C121306}" dt="2023-08-07T18:47:08.126" v="43" actId="478"/>
          <ac:picMkLst>
            <pc:docMk/>
            <pc:sldMk cId="533820978" sldId="306"/>
            <ac:picMk id="3" creationId="{69C419F1-3C4A-7F12-00D5-A3DD38323175}"/>
          </ac:picMkLst>
        </pc:picChg>
        <pc:picChg chg="del">
          <ac:chgData name="Amanda Huckins" userId="22b57b7e-3d8f-4f4f-91c5-485db41c837d" providerId="ADAL" clId="{A5932B97-DDDE-474E-9C6D-45703C121306}" dt="2023-08-07T18:40:57.839" v="38" actId="478"/>
          <ac:picMkLst>
            <pc:docMk/>
            <pc:sldMk cId="533820978" sldId="306"/>
            <ac:picMk id="2050" creationId="{94B46C5F-6D37-DD2B-5B94-773A96329DCE}"/>
          </ac:picMkLst>
        </pc:picChg>
      </pc:sldChg>
      <pc:sldChg chg="new del">
        <pc:chgData name="Amanda Huckins" userId="22b57b7e-3d8f-4f4f-91c5-485db41c837d" providerId="ADAL" clId="{A5932B97-DDDE-474E-9C6D-45703C121306}" dt="2023-08-07T18:35:24.789" v="22" actId="2696"/>
        <pc:sldMkLst>
          <pc:docMk/>
          <pc:sldMk cId="1510423335" sldId="307"/>
        </pc:sldMkLst>
      </pc:sldChg>
      <pc:sldMasterChg chg="delSldLayout">
        <pc:chgData name="Amanda Huckins" userId="22b57b7e-3d8f-4f4f-91c5-485db41c837d" providerId="ADAL" clId="{A5932B97-DDDE-474E-9C6D-45703C121306}" dt="2023-08-07T18:40:23.578" v="37" actId="2696"/>
        <pc:sldMasterMkLst>
          <pc:docMk/>
          <pc:sldMasterMk cId="2256418802" sldId="2147484039"/>
        </pc:sldMasterMkLst>
        <pc:sldLayoutChg chg="del">
          <pc:chgData name="Amanda Huckins" userId="22b57b7e-3d8f-4f4f-91c5-485db41c837d" providerId="ADAL" clId="{A5932B97-DDDE-474E-9C6D-45703C121306}" dt="2023-08-07T18:40:23.578" v="37" actId="2696"/>
          <pc:sldLayoutMkLst>
            <pc:docMk/>
            <pc:sldMasterMk cId="2256418802" sldId="2147484039"/>
            <pc:sldLayoutMk cId="1471855107" sldId="2147484046"/>
          </pc:sldLayoutMkLst>
        </pc:sldLayoutChg>
        <pc:sldLayoutChg chg="del">
          <pc:chgData name="Amanda Huckins" userId="22b57b7e-3d8f-4f4f-91c5-485db41c837d" providerId="ADAL" clId="{A5932B97-DDDE-474E-9C6D-45703C121306}" dt="2023-08-07T18:36:01.732" v="27" actId="2696"/>
          <pc:sldLayoutMkLst>
            <pc:docMk/>
            <pc:sldMasterMk cId="2256418802" sldId="2147484039"/>
            <pc:sldLayoutMk cId="3996619343" sldId="2147484055"/>
          </pc:sldLayoutMkLst>
        </pc:sldLayoutChg>
        <pc:sldLayoutChg chg="del">
          <pc:chgData name="Amanda Huckins" userId="22b57b7e-3d8f-4f4f-91c5-485db41c837d" providerId="ADAL" clId="{A5932B97-DDDE-474E-9C6D-45703C121306}" dt="2023-08-07T18:35:59.130" v="25" actId="2696"/>
          <pc:sldLayoutMkLst>
            <pc:docMk/>
            <pc:sldMasterMk cId="2256418802" sldId="2147484039"/>
            <pc:sldLayoutMk cId="1215925806" sldId="2147484056"/>
          </pc:sldLayoutMkLst>
        </pc:sldLayoutChg>
        <pc:sldLayoutChg chg="del">
          <pc:chgData name="Amanda Huckins" userId="22b57b7e-3d8f-4f4f-91c5-485db41c837d" providerId="ADAL" clId="{A5932B97-DDDE-474E-9C6D-45703C121306}" dt="2023-08-07T18:36:15.419" v="30" actId="2696"/>
          <pc:sldLayoutMkLst>
            <pc:docMk/>
            <pc:sldMasterMk cId="2256418802" sldId="2147484039"/>
            <pc:sldLayoutMk cId="718709359" sldId="2147484062"/>
          </pc:sldLayoutMkLst>
        </pc:sldLayoutChg>
        <pc:sldLayoutChg chg="del">
          <pc:chgData name="Amanda Huckins" userId="22b57b7e-3d8f-4f4f-91c5-485db41c837d" providerId="ADAL" clId="{A5932B97-DDDE-474E-9C6D-45703C121306}" dt="2023-08-07T18:35:52.864" v="23" actId="2696"/>
          <pc:sldLayoutMkLst>
            <pc:docMk/>
            <pc:sldMasterMk cId="2256418802" sldId="2147484039"/>
            <pc:sldLayoutMk cId="3480609695" sldId="2147484064"/>
          </pc:sldLayoutMkLst>
        </pc:sldLayoutChg>
        <pc:sldLayoutChg chg="del">
          <pc:chgData name="Amanda Huckins" userId="22b57b7e-3d8f-4f4f-91c5-485db41c837d" providerId="ADAL" clId="{A5932B97-DDDE-474E-9C6D-45703C121306}" dt="2023-08-07T18:35:56.153" v="24" actId="2696"/>
          <pc:sldLayoutMkLst>
            <pc:docMk/>
            <pc:sldMasterMk cId="2256418802" sldId="2147484039"/>
            <pc:sldLayoutMk cId="1855171775" sldId="2147484066"/>
          </pc:sldLayoutMkLst>
        </pc:sldLayoutChg>
        <pc:sldLayoutChg chg="del">
          <pc:chgData name="Amanda Huckins" userId="22b57b7e-3d8f-4f4f-91c5-485db41c837d" providerId="ADAL" clId="{A5932B97-DDDE-474E-9C6D-45703C121306}" dt="2023-08-07T18:36:12.082" v="29" actId="2696"/>
          <pc:sldLayoutMkLst>
            <pc:docMk/>
            <pc:sldMasterMk cId="2256418802" sldId="2147484039"/>
            <pc:sldLayoutMk cId="4086161915" sldId="2147484070"/>
          </pc:sldLayoutMkLst>
        </pc:sldLayoutChg>
        <pc:sldLayoutChg chg="del">
          <pc:chgData name="Amanda Huckins" userId="22b57b7e-3d8f-4f4f-91c5-485db41c837d" providerId="ADAL" clId="{A5932B97-DDDE-474E-9C6D-45703C121306}" dt="2023-08-07T18:36:00.418" v="26" actId="2696"/>
          <pc:sldLayoutMkLst>
            <pc:docMk/>
            <pc:sldMasterMk cId="2256418802" sldId="2147484039"/>
            <pc:sldLayoutMk cId="2887832558" sldId="2147484072"/>
          </pc:sldLayoutMkLst>
        </pc:sldLayoutChg>
        <pc:sldLayoutChg chg="del">
          <pc:chgData name="Amanda Huckins" userId="22b57b7e-3d8f-4f4f-91c5-485db41c837d" providerId="ADAL" clId="{A5932B97-DDDE-474E-9C6D-45703C121306}" dt="2023-08-07T18:36:07.321" v="28" actId="2696"/>
          <pc:sldLayoutMkLst>
            <pc:docMk/>
            <pc:sldMasterMk cId="2256418802" sldId="2147484039"/>
            <pc:sldLayoutMk cId="1005529755" sldId="2147484074"/>
          </pc:sldLayoutMkLst>
        </pc:sldLayoutChg>
        <pc:sldLayoutChg chg="del">
          <pc:chgData name="Amanda Huckins" userId="22b57b7e-3d8f-4f4f-91c5-485db41c837d" providerId="ADAL" clId="{A5932B97-DDDE-474E-9C6D-45703C121306}" dt="2023-08-07T18:40:20.190" v="36" actId="2696"/>
          <pc:sldLayoutMkLst>
            <pc:docMk/>
            <pc:sldMasterMk cId="2256418802" sldId="2147484039"/>
            <pc:sldLayoutMk cId="1122195540" sldId="21474840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Open Sans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51D1B1-B4B9-4243-B75F-AD1A160FE935}" type="datetimeFigureOut">
              <a:rPr lang="en-US" smtClean="0">
                <a:latin typeface="Open Sans Regular" charset="0"/>
              </a:rPr>
              <a:t>9/11/2023</a:t>
            </a:fld>
            <a:endParaRPr lang="en-US">
              <a:latin typeface="Open Sans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Open Sans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ABC999-1571-9445-840A-AC9E974A1E0C}" type="slidenum">
              <a:rPr lang="en-US" smtClean="0">
                <a:latin typeface="Open Sans Regular" charset="0"/>
              </a:rPr>
              <a:t>‹#›</a:t>
            </a:fld>
            <a:endParaRPr lang="en-US">
              <a:latin typeface="Open Sans Regular" charset="0"/>
            </a:endParaRPr>
          </a:p>
        </p:txBody>
      </p:sp>
    </p:spTree>
    <p:extLst>
      <p:ext uri="{BB962C8B-B14F-4D97-AF65-F5344CB8AC3E}">
        <p14:creationId xmlns:p14="http://schemas.microsoft.com/office/powerpoint/2010/main" val="683161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Regular" charset="0"/>
              </a:defRPr>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Regular" charset="0"/>
              </a:defRPr>
            </a:lvl1pPr>
          </a:lstStyle>
          <a:p>
            <a:fld id="{FB027185-10FB-4A57-B3F0-45136A811A24}" type="datetimeFigureOut">
              <a:rPr lang="uk-UA" smtClean="0"/>
              <a:pPr/>
              <a:t>11.09.2023</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Regular" charset="0"/>
              </a:defRPr>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Regular" charset="0"/>
              </a:defRPr>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511937" rtl="0" eaLnBrk="1" latinLnBrk="0" hangingPunct="1">
      <a:defRPr sz="672" b="0" i="0" kern="1200">
        <a:solidFill>
          <a:schemeClr val="tx1"/>
        </a:solidFill>
        <a:latin typeface="Open Sans Regular" charset="0"/>
        <a:ea typeface="+mn-ea"/>
        <a:cs typeface="+mn-cs"/>
      </a:defRPr>
    </a:lvl1pPr>
    <a:lvl2pPr marL="255969" algn="l" defTabSz="511937" rtl="0" eaLnBrk="1" latinLnBrk="0" hangingPunct="1">
      <a:defRPr sz="672" b="0" i="0" kern="1200">
        <a:solidFill>
          <a:schemeClr val="tx1"/>
        </a:solidFill>
        <a:latin typeface="Open Sans Regular" charset="0"/>
        <a:ea typeface="+mn-ea"/>
        <a:cs typeface="+mn-cs"/>
      </a:defRPr>
    </a:lvl2pPr>
    <a:lvl3pPr marL="511937" algn="l" defTabSz="511937" rtl="0" eaLnBrk="1" latinLnBrk="0" hangingPunct="1">
      <a:defRPr sz="672" b="0" i="0" kern="1200">
        <a:solidFill>
          <a:schemeClr val="tx1"/>
        </a:solidFill>
        <a:latin typeface="Open Sans Regular" charset="0"/>
        <a:ea typeface="+mn-ea"/>
        <a:cs typeface="+mn-cs"/>
      </a:defRPr>
    </a:lvl3pPr>
    <a:lvl4pPr marL="767905" algn="l" defTabSz="511937" rtl="0" eaLnBrk="1" latinLnBrk="0" hangingPunct="1">
      <a:defRPr sz="672" b="0" i="0" kern="1200">
        <a:solidFill>
          <a:schemeClr val="tx1"/>
        </a:solidFill>
        <a:latin typeface="Open Sans Regular" charset="0"/>
        <a:ea typeface="+mn-ea"/>
        <a:cs typeface="+mn-cs"/>
      </a:defRPr>
    </a:lvl4pPr>
    <a:lvl5pPr marL="1023874" algn="l" defTabSz="511937" rtl="0" eaLnBrk="1" latinLnBrk="0" hangingPunct="1">
      <a:defRPr sz="672" b="0" i="0" kern="1200">
        <a:solidFill>
          <a:schemeClr val="tx1"/>
        </a:solidFill>
        <a:latin typeface="Open Sans Regular" charset="0"/>
        <a:ea typeface="+mn-ea"/>
        <a:cs typeface="+mn-cs"/>
      </a:defRPr>
    </a:lvl5pPr>
    <a:lvl6pPr marL="1279843" algn="l" defTabSz="511937" rtl="0" eaLnBrk="1" latinLnBrk="0" hangingPunct="1">
      <a:defRPr sz="672" kern="1200">
        <a:solidFill>
          <a:schemeClr val="tx1"/>
        </a:solidFill>
        <a:latin typeface="+mn-lt"/>
        <a:ea typeface="+mn-ea"/>
        <a:cs typeface="+mn-cs"/>
      </a:defRPr>
    </a:lvl6pPr>
    <a:lvl7pPr marL="1535811" algn="l" defTabSz="511937" rtl="0" eaLnBrk="1" latinLnBrk="0" hangingPunct="1">
      <a:defRPr sz="672" kern="1200">
        <a:solidFill>
          <a:schemeClr val="tx1"/>
        </a:solidFill>
        <a:latin typeface="+mn-lt"/>
        <a:ea typeface="+mn-ea"/>
        <a:cs typeface="+mn-cs"/>
      </a:defRPr>
    </a:lvl7pPr>
    <a:lvl8pPr marL="1791780" algn="l" defTabSz="511937" rtl="0" eaLnBrk="1" latinLnBrk="0" hangingPunct="1">
      <a:defRPr sz="672" kern="1200">
        <a:solidFill>
          <a:schemeClr val="tx1"/>
        </a:solidFill>
        <a:latin typeface="+mn-lt"/>
        <a:ea typeface="+mn-ea"/>
        <a:cs typeface="+mn-cs"/>
      </a:defRPr>
    </a:lvl8pPr>
    <a:lvl9pPr marL="2047748" algn="l" defTabSz="511937" rtl="0" eaLnBrk="1" latinLnBrk="0" hangingPunct="1">
      <a:defRPr sz="6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Delete this slide.</a:t>
            </a:r>
          </a:p>
        </p:txBody>
      </p:sp>
      <p:sp>
        <p:nvSpPr>
          <p:cNvPr id="4" name="Slide Number Placeholder 3"/>
          <p:cNvSpPr>
            <a:spLocks noGrp="1"/>
          </p:cNvSpPr>
          <p:nvPr>
            <p:ph type="sldNum" sz="quarter" idx="5"/>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1921918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a:latin typeface="Source Sans Pro" panose="020B0503030403020204" pitchFamily="34" charset="0"/>
                <a:ea typeface="Source Sans Pro" panose="020B0503030403020204" pitchFamily="34" charset="0"/>
                <a:cs typeface="Open Sans Regular"/>
              </a:rPr>
              <a:t>One important thing to note, no matter which method you choose to use, you will need our ZIP code and our CFC Unit Code. That ensures our agency/office or installation/unit gets credit for your gift. </a:t>
            </a:r>
            <a:endParaRPr lang="en-US" sz="90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93999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Federal employees can also pledge volunteer hours through the CFC to charities that accept them. You will know which charities accept them by looking for the hand icon next to the charity in the Charity List. Charities will often have in person and virtual volunteer opportunities. And now, donors who pledged via the Online Giving System can record the hours they have fulfilled through out the year. </a:t>
            </a:r>
          </a:p>
          <a:p>
            <a:endParaRPr lang="en-US" sz="1000">
              <a:latin typeface="Source Sans Pro" panose="020B0503030403020204" pitchFamily="34" charset="0"/>
              <a:ea typeface="Source Sans Pro" panose="020B0503030403020204" pitchFamily="34" charset="0"/>
            </a:endParaRPr>
          </a:p>
          <a:p>
            <a:r>
              <a:rPr lang="en-US" sz="1000">
                <a:latin typeface="Source Sans Pro" panose="020B0503030403020204" pitchFamily="34" charset="0"/>
                <a:ea typeface="Source Sans Pro" panose="020B0503030403020204" pitchFamily="34" charset="0"/>
              </a:rPr>
              <a:t>You can even record group volunteer activities through the CFC’s Online Giving System. Planning a group volunteer activity is a great team-building exercise, a wonderful way to promote the CFC, and exposes your colleagues to the amazing work CFC charities do in your community. You will need to work within your agency guidelines when planning a group volunteer project. </a:t>
            </a:r>
          </a:p>
          <a:p>
            <a:endParaRPr lang="en-US" sz="1000">
              <a:latin typeface="Source Sans Pro" panose="020B0503030403020204" pitchFamily="34" charset="0"/>
              <a:ea typeface="Source Sans Pro" panose="020B0503030403020204" pitchFamily="34" charset="0"/>
            </a:endParaRPr>
          </a:p>
          <a:p>
            <a:r>
              <a:rPr lang="en-US" sz="1000">
                <a:latin typeface="Source Sans Pro" panose="020B0503030403020204" pitchFamily="34" charset="0"/>
                <a:ea typeface="Source Sans Pro" panose="020B0503030403020204" pitchFamily="34" charset="0"/>
              </a:rPr>
              <a:t>And just a note, the CFC values the volunteer hours pledged and those dollars are added to the fundraising totals for each office/unit/agency. So that can be a nice bump for our campaign totals.</a:t>
            </a:r>
          </a:p>
          <a:p>
            <a:endParaRPr lang="en-US" sz="100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57410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Here’s another example of what happens when we GIVE HAPPY through the CFC. “GIVE HAPPY so military families like the Reeds can stay connected during deployments.”</a:t>
            </a:r>
          </a:p>
        </p:txBody>
      </p:sp>
      <p:sp>
        <p:nvSpPr>
          <p:cNvPr id="4" name="Slide Number Placeholder 3"/>
          <p:cNvSpPr>
            <a:spLocks noGrp="1"/>
          </p:cNvSpPr>
          <p:nvPr>
            <p:ph type="sldNum" sz="quarter" idx="5"/>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73670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Have you not pledged to the CFC before? I encourage you to give it a try. As you can see, even $5 per paycheck makes a big difference. </a:t>
            </a:r>
          </a:p>
        </p:txBody>
      </p:sp>
      <p:sp>
        <p:nvSpPr>
          <p:cNvPr id="4" name="Slide Number Placeholder 3"/>
          <p:cNvSpPr>
            <a:spLocks noGrp="1"/>
          </p:cNvSpPr>
          <p:nvPr>
            <p:ph type="sldNum" sz="quarter" idx="5"/>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2063533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Again, thank you for letting me talk with you about the CFC today. You will be hearing from me throughout the campaign. I will be sending you emails with other examples of what happens when you GIVE HAPPY. Please let me know if you have any questions about the CFC.</a:t>
            </a:r>
          </a:p>
        </p:txBody>
      </p:sp>
      <p:sp>
        <p:nvSpPr>
          <p:cNvPr id="4" name="Slide Number Placeholder 3"/>
          <p:cNvSpPr>
            <a:spLocks noGrp="1"/>
          </p:cNvSpPr>
          <p:nvPr>
            <p:ph type="sldNum" sz="quarter" idx="5"/>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218136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Hi everyone. My name is [introduce yourself]. I am serving as the Combined Federal Campaign (CFC) point of contact this year. Thank you for giving me a few minutes to talk with you about the campaign. As you can see, the CFC’s theme this year is GIVE HAPPY. </a:t>
            </a:r>
          </a:p>
        </p:txBody>
      </p:sp>
      <p:sp>
        <p:nvSpPr>
          <p:cNvPr id="4" name="Slide Number Placeholder 3"/>
          <p:cNvSpPr>
            <a:spLocks noGrp="1"/>
          </p:cNvSpPr>
          <p:nvPr>
            <p:ph type="sldNum" sz="quarter" idx="5"/>
          </p:nvPr>
        </p:nvSpPr>
        <p:spPr/>
        <p:txBody>
          <a:bodyPr/>
          <a:lstStyle/>
          <a:p>
            <a:fld id="{BD9C3A12-1E0F-412B-B376-8089A55D946C}" type="slidenum">
              <a:rPr lang="uk-UA" smtClean="0"/>
              <a:pPr/>
              <a:t>2</a:t>
            </a:fld>
            <a:endParaRPr lang="uk-UA"/>
          </a:p>
        </p:txBody>
      </p:sp>
    </p:spTree>
    <p:extLst>
      <p:ext uri="{BB962C8B-B14F-4D97-AF65-F5344CB8AC3E}">
        <p14:creationId xmlns:p14="http://schemas.microsoft.com/office/powerpoint/2010/main" val="149788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We have made the CFC one of the largest and most successful workplace giving campaigns in the world. </a:t>
            </a:r>
          </a:p>
          <a:p>
            <a:endParaRPr lang="en-US" sz="1000">
              <a:latin typeface="Source Sans Pro" panose="020B0503030403020204" pitchFamily="34" charset="0"/>
              <a:ea typeface="Source Sans Pro" panose="020B0503030403020204" pitchFamily="34" charset="0"/>
            </a:endParaRPr>
          </a:p>
          <a:p>
            <a:pPr algn="l" rtl="0" fontAlgn="base"/>
            <a:r>
              <a:rPr lang="en-US" sz="1000" b="0" i="0" u="none" strike="noStrike">
                <a:solidFill>
                  <a:srgbClr val="000000"/>
                </a:solidFill>
                <a:effectLst/>
                <a:latin typeface="Source Sans Pro" panose="020B0503030403020204" pitchFamily="34" charset="0"/>
                <a:ea typeface="Source Sans Pro" panose="020B0503030403020204" pitchFamily="34" charset="0"/>
              </a:rPr>
              <a:t>Here’s how it works: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buFont typeface="Arial" panose="020B0604020202020204" pitchFamily="34" charset="0"/>
              <a:buChar char="•"/>
            </a:pPr>
            <a:r>
              <a:rPr lang="en-US" sz="1000" b="1" i="0" u="none" strike="noStrike">
                <a:solidFill>
                  <a:srgbClr val="000000"/>
                </a:solidFill>
                <a:effectLst/>
                <a:latin typeface="Source Sans Pro" panose="020B0503030403020204" pitchFamily="34" charset="0"/>
                <a:ea typeface="Source Sans Pro" panose="020B0503030403020204" pitchFamily="34" charset="0"/>
              </a:rPr>
              <a:t>Choose your cause</a:t>
            </a:r>
            <a:r>
              <a:rPr lang="en-US" sz="1000" b="0" i="0" u="none" strike="noStrike">
                <a:solidFill>
                  <a:srgbClr val="000000"/>
                </a:solidFill>
                <a:effectLst/>
                <a:latin typeface="Source Sans Pro" panose="020B0503030403020204" pitchFamily="34" charset="0"/>
                <a:ea typeface="Source Sans Pro" panose="020B0503030403020204" pitchFamily="34" charset="0"/>
              </a:rPr>
              <a:t>. Whether you care about finding cures for diseases, supporting military families, or promoting equality for all, the CFC has vetted charities for any cause you are passionate about. You can even give to multiple charities with one pledge.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buFont typeface="Arial" panose="020B0604020202020204" pitchFamily="34" charset="0"/>
              <a:buChar char="•"/>
            </a:pPr>
            <a:r>
              <a:rPr lang="en-US" sz="1000" b="1" i="0" u="none" strike="noStrike">
                <a:solidFill>
                  <a:srgbClr val="000000"/>
                </a:solidFill>
                <a:effectLst/>
                <a:latin typeface="Source Sans Pro" panose="020B0503030403020204" pitchFamily="34" charset="0"/>
                <a:ea typeface="Source Sans Pro" panose="020B0503030403020204" pitchFamily="34" charset="0"/>
              </a:rPr>
              <a:t>Make your pledge</a:t>
            </a:r>
            <a:r>
              <a:rPr lang="en-US" sz="1000" b="0" i="0" u="none" strike="noStrike">
                <a:solidFill>
                  <a:srgbClr val="000000"/>
                </a:solidFill>
                <a:effectLst/>
                <a:latin typeface="Source Sans Pro" panose="020B0503030403020204" pitchFamily="34" charset="0"/>
                <a:ea typeface="Source Sans Pro" panose="020B0503030403020204" pitchFamily="34" charset="0"/>
              </a:rPr>
              <a:t>. GIVE HAPPY by donating a little from each paycheck or pledging a few volunteer hours a month. It adds up to so much happiness when we give together.</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r>
              <a:rPr lang="en-US" sz="1000" b="0" i="0" u="none" strike="noStrike">
                <a:solidFill>
                  <a:srgbClr val="000000"/>
                </a:solidFill>
                <a:effectLst/>
                <a:latin typeface="Source Sans Pro" panose="020B0503030403020204" pitchFamily="34" charset="0"/>
                <a:ea typeface="Source Sans Pro" panose="020B0503030403020204" pitchFamily="34" charset="0"/>
              </a:rPr>
              <a:t>The online pledge portal allows you to easily renew your pledge each year and offers the full range of pledge options: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buFont typeface="Arial" panose="020B0604020202020204" pitchFamily="34" charset="0"/>
              <a:buChar char="•"/>
            </a:pPr>
            <a:r>
              <a:rPr lang="en-US" sz="1000" b="0" i="0" u="none" strike="noStrike">
                <a:solidFill>
                  <a:srgbClr val="000000"/>
                </a:solidFill>
                <a:effectLst/>
                <a:latin typeface="Source Sans Pro" panose="020B0503030403020204" pitchFamily="34" charset="0"/>
                <a:ea typeface="Source Sans Pro" panose="020B0503030403020204" pitchFamily="34" charset="0"/>
              </a:rPr>
              <a:t>Payroll deduction (the most popular!)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buFont typeface="Arial" panose="020B0604020202020204" pitchFamily="34" charset="0"/>
              <a:buChar char="•"/>
            </a:pPr>
            <a:r>
              <a:rPr lang="en-US" sz="1000" b="0" i="0" u="none" strike="noStrike">
                <a:solidFill>
                  <a:srgbClr val="000000"/>
                </a:solidFill>
                <a:effectLst/>
                <a:latin typeface="Source Sans Pro" panose="020B0503030403020204" pitchFamily="34" charset="0"/>
                <a:ea typeface="Source Sans Pro" panose="020B0503030403020204" pitchFamily="34" charset="0"/>
              </a:rPr>
              <a:t>Credit/debit card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buFont typeface="Arial" panose="020B0604020202020204" pitchFamily="34" charset="0"/>
              <a:buChar char="•"/>
            </a:pPr>
            <a:r>
              <a:rPr lang="en-US" sz="1000" b="0" i="0" u="none" strike="noStrike">
                <a:solidFill>
                  <a:srgbClr val="000000"/>
                </a:solidFill>
                <a:effectLst/>
                <a:latin typeface="Source Sans Pro" panose="020B0503030403020204" pitchFamily="34" charset="0"/>
                <a:ea typeface="Source Sans Pro" panose="020B0503030403020204" pitchFamily="34" charset="0"/>
              </a:rPr>
              <a:t>E-check/bank transfer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buFont typeface="Arial" panose="020B0604020202020204" pitchFamily="34" charset="0"/>
              <a:buChar char="•"/>
            </a:pPr>
            <a:r>
              <a:rPr lang="en-US" sz="1000" b="0" i="0" u="none" strike="noStrike">
                <a:solidFill>
                  <a:srgbClr val="000000"/>
                </a:solidFill>
                <a:effectLst/>
                <a:latin typeface="Source Sans Pro" panose="020B0503030403020204" pitchFamily="34" charset="0"/>
                <a:ea typeface="Source Sans Pro" panose="020B0503030403020204" pitchFamily="34" charset="0"/>
              </a:rPr>
              <a:t>Volunteer hours (Federal employees only)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r>
              <a:rPr lang="en-US" sz="1000" b="0" i="1" u="none" strike="noStrike">
                <a:solidFill>
                  <a:srgbClr val="000000"/>
                </a:solidFill>
                <a:effectLst/>
                <a:latin typeface="Source Sans Pro" panose="020B0503030403020204" pitchFamily="34" charset="0"/>
                <a:ea typeface="Source Sans Pro" panose="020B0503030403020204" pitchFamily="34" charset="0"/>
              </a:rPr>
              <a:t>Other options include paper pledge forms, the CFC Giving Mobile App, and Text-to-Donate</a:t>
            </a:r>
            <a:r>
              <a:rPr lang="en-US" sz="1000" b="0" i="0" u="none" strike="noStrike">
                <a:solidFill>
                  <a:srgbClr val="000000"/>
                </a:solidFill>
                <a:effectLst/>
                <a:latin typeface="Source Sans Pro" panose="020B0503030403020204" pitchFamily="34" charset="0"/>
                <a:ea typeface="Source Sans Pro" panose="020B0503030403020204" pitchFamily="34" charset="0"/>
              </a:rPr>
              <a:t>.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a:p>
            <a:pPr algn="l" rtl="0" fontAlgn="base">
              <a:buFont typeface="Arial" panose="020B0604020202020204" pitchFamily="34" charset="0"/>
              <a:buChar char="•"/>
            </a:pPr>
            <a:r>
              <a:rPr lang="en-US" sz="1000" b="1" i="0" u="none" strike="noStrike">
                <a:solidFill>
                  <a:srgbClr val="000000"/>
                </a:solidFill>
                <a:effectLst/>
                <a:latin typeface="Source Sans Pro" panose="020B0503030403020204" pitchFamily="34" charset="0"/>
                <a:ea typeface="Source Sans Pro" panose="020B0503030403020204" pitchFamily="34" charset="0"/>
              </a:rPr>
              <a:t>Get happy</a:t>
            </a:r>
            <a:r>
              <a:rPr lang="en-US" sz="1000" b="0" i="0" u="none" strike="noStrike">
                <a:solidFill>
                  <a:srgbClr val="000000"/>
                </a:solidFill>
                <a:effectLst/>
                <a:latin typeface="Source Sans Pro" panose="020B0503030403020204" pitchFamily="34" charset="0"/>
                <a:ea typeface="Source Sans Pro" panose="020B0503030403020204" pitchFamily="34" charset="0"/>
              </a:rPr>
              <a:t>. Studies show that when you GIVE HAPPY, you get happy too! </a:t>
            </a:r>
            <a:r>
              <a:rPr lang="en-US" sz="1000" b="0" i="0">
                <a:solidFill>
                  <a:srgbClr val="000000"/>
                </a:solidFill>
                <a:effectLst/>
                <a:latin typeface="Source Sans Pro" panose="020B0503030403020204" pitchFamily="34" charset="0"/>
                <a:ea typeface="Source Sans Pro" panose="020B0503030403020204" pitchFamily="34" charset="0"/>
              </a:rPr>
              <a:t>​</a:t>
            </a:r>
            <a:endParaRPr lang="en-US" sz="1000" b="0" i="0">
              <a:solidFill>
                <a:srgbClr val="444444"/>
              </a:solidFill>
              <a:effectLst/>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280177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a:latin typeface="Source Sans Pro" panose="020B0503030403020204" pitchFamily="34" charset="0"/>
                <a:ea typeface="Source Sans Pro" panose="020B0503030403020204" pitchFamily="34" charset="0"/>
                <a:cs typeface="Open Sans Regular"/>
              </a:rPr>
              <a:t>The CFC needs you. It needs all of us, actually. The CFC is a Federal tradition that’s been around for more than 60 years. Through the campaign, Federal employees like us give tens of millions of dollars every year to charities we care about. Together, we change the world one donation at a time. </a:t>
            </a:r>
          </a:p>
          <a:p>
            <a:endParaRPr lang="en-US"/>
          </a:p>
        </p:txBody>
      </p:sp>
      <p:sp>
        <p:nvSpPr>
          <p:cNvPr id="4" name="Slide Number Placeholder 3"/>
          <p:cNvSpPr>
            <a:spLocks noGrp="1"/>
          </p:cNvSpPr>
          <p:nvPr>
            <p:ph type="sldNum" sz="quarter" idx="5"/>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7283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Here’s one example of what happens when we GIVE HAPPY through the CFC. “GIVE HAPPY so children like Amelia can start their school day with a full belly.”</a:t>
            </a:r>
          </a:p>
        </p:txBody>
      </p:sp>
      <p:sp>
        <p:nvSpPr>
          <p:cNvPr id="4" name="Slide Number Placeholder 3"/>
          <p:cNvSpPr>
            <a:spLocks noGrp="1"/>
          </p:cNvSpPr>
          <p:nvPr>
            <p:ph type="sldNum" sz="quarter" idx="5"/>
          </p:nvPr>
        </p:nvSpPr>
        <p:spPr/>
        <p:txBody>
          <a:bodyPr/>
          <a:lstStyle/>
          <a:p>
            <a:fld id="{BD9C3A12-1E0F-412B-B376-8089A55D946C}" type="slidenum">
              <a:rPr lang="uk-UA" smtClean="0"/>
              <a:pPr/>
              <a:t>5</a:t>
            </a:fld>
            <a:endParaRPr lang="uk-UA"/>
          </a:p>
        </p:txBody>
      </p:sp>
    </p:spTree>
    <p:extLst>
      <p:ext uri="{BB962C8B-B14F-4D97-AF65-F5344CB8AC3E}">
        <p14:creationId xmlns:p14="http://schemas.microsoft.com/office/powerpoint/2010/main" val="84731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There are so many great reasons to make your charitable gifts through the CFC. Here are four great ones:</a:t>
            </a:r>
          </a:p>
          <a:p>
            <a:endParaRPr lang="en-US" sz="1000">
              <a:latin typeface="Source Sans Pro" panose="020B0503030403020204" pitchFamily="34" charset="0"/>
              <a:ea typeface="Source Sans Pro" panose="020B0503030403020204" pitchFamily="34" charset="0"/>
            </a:endParaRPr>
          </a:p>
          <a:p>
            <a:pPr marL="228600" indent="-228600">
              <a:buAutoNum type="arabicPeriod"/>
            </a:pPr>
            <a:r>
              <a:rPr lang="en-US" sz="1000">
                <a:latin typeface="Source Sans Pro" panose="020B0503030403020204" pitchFamily="34" charset="0"/>
                <a:ea typeface="Source Sans Pro" panose="020B0503030403020204" pitchFamily="34" charset="0"/>
              </a:rPr>
              <a:t>You can </a:t>
            </a:r>
            <a:r>
              <a:rPr lang="en-US" sz="1000" b="1">
                <a:latin typeface="Source Sans Pro" panose="020B0503030403020204" pitchFamily="34" charset="0"/>
                <a:ea typeface="Source Sans Pro" panose="020B0503030403020204" pitchFamily="34" charset="0"/>
              </a:rPr>
              <a:t>give through payroll deduction</a:t>
            </a:r>
            <a:r>
              <a:rPr lang="en-US" sz="1000">
                <a:latin typeface="Source Sans Pro" panose="020B0503030403020204" pitchFamily="34" charset="0"/>
                <a:ea typeface="Source Sans Pro" panose="020B0503030403020204" pitchFamily="34" charset="0"/>
              </a:rPr>
              <a:t>. </a:t>
            </a:r>
            <a:r>
              <a:rPr lang="en-US" sz="1000" b="0" i="0">
                <a:solidFill>
                  <a:srgbClr val="000000"/>
                </a:solidFill>
                <a:effectLst/>
                <a:latin typeface="Source Sans Pro" panose="020B0503030403020204" pitchFamily="34" charset="0"/>
                <a:ea typeface="Source Sans Pro" panose="020B0503030403020204" pitchFamily="34" charset="0"/>
              </a:rPr>
              <a:t>Designate recurring gifts from each paycheck for a greater impact over time. The online giving system is safe and secure.</a:t>
            </a:r>
          </a:p>
          <a:p>
            <a:pPr marL="228600" indent="-228600">
              <a:buAutoNum type="arabicPeriod"/>
            </a:pPr>
            <a:r>
              <a:rPr lang="en-US" sz="1000" b="0" i="0">
                <a:solidFill>
                  <a:srgbClr val="000000"/>
                </a:solidFill>
                <a:effectLst/>
                <a:latin typeface="Source Sans Pro" panose="020B0503030403020204" pitchFamily="34" charset="0"/>
                <a:ea typeface="Source Sans Pro" panose="020B0503030403020204" pitchFamily="34" charset="0"/>
              </a:rPr>
              <a:t>You can </a:t>
            </a:r>
            <a:r>
              <a:rPr lang="en-US" sz="1000" b="1" i="0">
                <a:solidFill>
                  <a:srgbClr val="000000"/>
                </a:solidFill>
                <a:effectLst/>
                <a:latin typeface="Source Sans Pro" panose="020B0503030403020204" pitchFamily="34" charset="0"/>
                <a:ea typeface="Source Sans Pro" panose="020B0503030403020204" pitchFamily="34" charset="0"/>
              </a:rPr>
              <a:t>give to multiple charities</a:t>
            </a:r>
            <a:r>
              <a:rPr lang="en-US" sz="1000" b="1">
                <a:solidFill>
                  <a:srgbClr val="000000"/>
                </a:solidFill>
                <a:latin typeface="Source Sans Pro" panose="020B0503030403020204" pitchFamily="34" charset="0"/>
                <a:ea typeface="Source Sans Pro" panose="020B0503030403020204" pitchFamily="34" charset="0"/>
              </a:rPr>
              <a:t>. </a:t>
            </a:r>
            <a:r>
              <a:rPr lang="en-US" sz="1000">
                <a:solidFill>
                  <a:srgbClr val="000000"/>
                </a:solidFill>
                <a:latin typeface="Source Sans Pro" panose="020B0503030403020204" pitchFamily="34" charset="0"/>
                <a:ea typeface="Source Sans Pro" panose="020B0503030403020204" pitchFamily="34" charset="0"/>
              </a:rPr>
              <a:t>Make all your charitable donations and pledge volunteer hours</a:t>
            </a:r>
            <a:r>
              <a:rPr lang="en-US" sz="1000" b="1">
                <a:solidFill>
                  <a:srgbClr val="000000"/>
                </a:solidFill>
                <a:latin typeface="Source Sans Pro" panose="020B0503030403020204" pitchFamily="34" charset="0"/>
                <a:ea typeface="Source Sans Pro" panose="020B0503030403020204" pitchFamily="34" charset="0"/>
              </a:rPr>
              <a:t> </a:t>
            </a:r>
            <a:r>
              <a:rPr lang="en-US" sz="1000" b="0" i="0">
                <a:solidFill>
                  <a:srgbClr val="000000"/>
                </a:solidFill>
                <a:effectLst/>
                <a:latin typeface="Source Sans Pro" panose="020B0503030403020204" pitchFamily="34" charset="0"/>
                <a:ea typeface="Source Sans Pro" panose="020B0503030403020204" pitchFamily="34" charset="0"/>
              </a:rPr>
              <a:t>with one pledge. CFC charities are vetted and all the information about them is provided in the charity list.</a:t>
            </a:r>
          </a:p>
          <a:p>
            <a:pPr marL="228600" indent="-228600">
              <a:buAutoNum type="arabicPeriod"/>
            </a:pPr>
            <a:r>
              <a:rPr lang="en-US" sz="1000">
                <a:latin typeface="Source Sans Pro" panose="020B0503030403020204" pitchFamily="34" charset="0"/>
                <a:ea typeface="Source Sans Pro" panose="020B0503030403020204" pitchFamily="34" charset="0"/>
              </a:rPr>
              <a:t>We all </a:t>
            </a:r>
            <a:r>
              <a:rPr lang="en-US" sz="1000" b="1">
                <a:latin typeface="Source Sans Pro" panose="020B0503030403020204" pitchFamily="34" charset="0"/>
                <a:ea typeface="Source Sans Pro" panose="020B0503030403020204" pitchFamily="34" charset="0"/>
              </a:rPr>
              <a:t>give together for greater impact</a:t>
            </a:r>
            <a:r>
              <a:rPr lang="en-US" sz="1000">
                <a:latin typeface="Source Sans Pro" panose="020B0503030403020204" pitchFamily="34" charset="0"/>
                <a:ea typeface="Source Sans Pro" panose="020B0503030403020204" pitchFamily="34" charset="0"/>
              </a:rPr>
              <a:t>. The world is a better place when we give together.</a:t>
            </a:r>
          </a:p>
          <a:p>
            <a:pPr marL="228600" indent="-228600">
              <a:buAutoNum type="arabicPeriod"/>
            </a:pPr>
            <a:r>
              <a:rPr lang="en-US" sz="1000">
                <a:latin typeface="Source Sans Pro" panose="020B0503030403020204" pitchFamily="34" charset="0"/>
                <a:ea typeface="Source Sans Pro" panose="020B0503030403020204" pitchFamily="34" charset="0"/>
              </a:rPr>
              <a:t>GIVE HAPPY! Studies show that when you give happiness, you get happy too.</a:t>
            </a:r>
          </a:p>
        </p:txBody>
      </p:sp>
      <p:sp>
        <p:nvSpPr>
          <p:cNvPr id="4" name="Slide Number Placeholder 3"/>
          <p:cNvSpPr>
            <a:spLocks noGrp="1"/>
          </p:cNvSpPr>
          <p:nvPr>
            <p:ph type="sldNum" sz="quarter" idx="5"/>
          </p:nvPr>
        </p:nvSpPr>
        <p:spPr/>
        <p:txBody>
          <a:bodyPr/>
          <a:lstStyle/>
          <a:p>
            <a:fld id="{BD9C3A12-1E0F-412B-B376-8089A55D946C}" type="slidenum">
              <a:rPr lang="uk-UA" smtClean="0"/>
              <a:pPr/>
              <a:t>6</a:t>
            </a:fld>
            <a:endParaRPr lang="uk-UA"/>
          </a:p>
        </p:txBody>
      </p:sp>
    </p:spTree>
    <p:extLst>
      <p:ext uri="{BB962C8B-B14F-4D97-AF65-F5344CB8AC3E}">
        <p14:creationId xmlns:p14="http://schemas.microsoft.com/office/powerpoint/2010/main" val="307566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Here are a few more reasons to give through the CFC…</a:t>
            </a:r>
          </a:p>
        </p:txBody>
      </p:sp>
      <p:sp>
        <p:nvSpPr>
          <p:cNvPr id="4" name="Slide Number Placeholder 3"/>
          <p:cNvSpPr>
            <a:spLocks noGrp="1"/>
          </p:cNvSpPr>
          <p:nvPr>
            <p:ph type="sldNum" sz="quarter" idx="5"/>
          </p:nvPr>
        </p:nvSpPr>
        <p:spPr/>
        <p:txBody>
          <a:bodyPr/>
          <a:lstStyle/>
          <a:p>
            <a:fld id="{BD9C3A12-1E0F-412B-B376-8089A55D946C}" type="slidenum">
              <a:rPr lang="uk-UA" smtClean="0"/>
              <a:pPr/>
              <a:t>7</a:t>
            </a:fld>
            <a:endParaRPr lang="uk-UA"/>
          </a:p>
        </p:txBody>
      </p:sp>
    </p:spTree>
    <p:extLst>
      <p:ext uri="{BB962C8B-B14F-4D97-AF65-F5344CB8AC3E}">
        <p14:creationId xmlns:p14="http://schemas.microsoft.com/office/powerpoint/2010/main" val="444772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rPr>
              <a:t>Here’s another example of what happens when we GIVE HAPPY through the CFC. “GIVE HAPPY so first responders like Andre have the equipment they need to save lives.”</a:t>
            </a:r>
          </a:p>
        </p:txBody>
      </p:sp>
      <p:sp>
        <p:nvSpPr>
          <p:cNvPr id="4" name="Slide Number Placeholder 3"/>
          <p:cNvSpPr>
            <a:spLocks noGrp="1"/>
          </p:cNvSpPr>
          <p:nvPr>
            <p:ph type="sldNum" sz="quarter" idx="5"/>
          </p:nvPr>
        </p:nvSpPr>
        <p:spPr/>
        <p:txBody>
          <a:bodyPr/>
          <a:lstStyle/>
          <a:p>
            <a:fld id="{BD9C3A12-1E0F-412B-B376-8089A55D946C}" type="slidenum">
              <a:rPr lang="uk-UA" smtClean="0"/>
              <a:pPr/>
              <a:t>8</a:t>
            </a:fld>
            <a:endParaRPr lang="uk-UA"/>
          </a:p>
        </p:txBody>
      </p:sp>
    </p:spTree>
    <p:extLst>
      <p:ext uri="{BB962C8B-B14F-4D97-AF65-F5344CB8AC3E}">
        <p14:creationId xmlns:p14="http://schemas.microsoft.com/office/powerpoint/2010/main" val="161881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Source Sans Pro" panose="020B0503030403020204" pitchFamily="34" charset="0"/>
                <a:ea typeface="Source Sans Pro" panose="020B0503030403020204" pitchFamily="34" charset="0"/>
                <a:cs typeface="Open Sans Regular"/>
              </a:rPr>
              <a:t>There are four ways to pledge; all methods are easy, safe, and secure ways to give through the CFC! </a:t>
            </a:r>
          </a:p>
          <a:p>
            <a:endParaRPr lang="en-US" sz="1000">
              <a:latin typeface="Source Sans Pro" panose="020B0503030403020204" pitchFamily="34" charset="0"/>
              <a:ea typeface="Source Sans Pro" panose="020B0503030403020204" pitchFamily="34" charset="0"/>
              <a:cs typeface="Open Sans Regular"/>
            </a:endParaRPr>
          </a:p>
          <a:p>
            <a:r>
              <a:rPr lang="en-US" sz="1000">
                <a:latin typeface="Source Sans Pro" panose="020B0503030403020204" pitchFamily="34" charset="0"/>
                <a:ea typeface="Source Sans Pro" panose="020B0503030403020204" pitchFamily="34" charset="0"/>
                <a:cs typeface="Open Sans Regular"/>
              </a:rPr>
              <a:t>The most popular option is giving online, but you can choose to donate through the paper pledge form, the CFC Giving Mobile App or you can even text for a link to donate.</a:t>
            </a:r>
          </a:p>
          <a:p>
            <a:endParaRPr lang="en-US" sz="650">
              <a:ea typeface="Open Sans Regular"/>
              <a:cs typeface="Open Sans Regular"/>
            </a:endParaRPr>
          </a:p>
          <a:p>
            <a:endParaRPr lang="en-US" sz="650">
              <a:ea typeface="Open Sans Regular" charset="0"/>
              <a:cs typeface="Open Sans Regular" charset="0"/>
            </a:endParaRPr>
          </a:p>
          <a:p>
            <a:endParaRPr lang="en-US">
              <a:ea typeface="Open Sans Regular" charset="0"/>
              <a:cs typeface="Open Sans Regular"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9</a:t>
            </a:fld>
            <a:endParaRPr lang="uk-UA"/>
          </a:p>
        </p:txBody>
      </p:sp>
    </p:spTree>
    <p:extLst>
      <p:ext uri="{BB962C8B-B14F-4D97-AF65-F5344CB8AC3E}">
        <p14:creationId xmlns:p14="http://schemas.microsoft.com/office/powerpoint/2010/main" val="1458242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B16D3E-4A66-66AA-B1C9-DC8AD2B780B7}"/>
              </a:ext>
            </a:extLst>
          </p:cNvPr>
          <p:cNvSpPr/>
          <p:nvPr userDrawn="1"/>
        </p:nvSpPr>
        <p:spPr>
          <a:xfrm>
            <a:off x="0" y="0"/>
            <a:ext cx="4648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EEA8B1A-6412-2935-666D-5DBB3B79C193}"/>
              </a:ext>
            </a:extLst>
          </p:cNvPr>
          <p:cNvPicPr>
            <a:picLocks noChangeAspect="1"/>
          </p:cNvPicPr>
          <p:nvPr userDrawn="1"/>
        </p:nvPicPr>
        <p:blipFill rotWithShape="1">
          <a:blip r:embed="rId2"/>
          <a:srcRect l="10476"/>
          <a:stretch/>
        </p:blipFill>
        <p:spPr>
          <a:xfrm>
            <a:off x="5181600" y="318185"/>
            <a:ext cx="6781800" cy="6304885"/>
          </a:xfrm>
          <a:prstGeom prst="rect">
            <a:avLst/>
          </a:prstGeom>
        </p:spPr>
      </p:pic>
      <p:sp>
        <p:nvSpPr>
          <p:cNvPr id="36" name="Subtitle 2">
            <a:extLst>
              <a:ext uri="{FF2B5EF4-FFF2-40B4-BE49-F238E27FC236}">
                <a16:creationId xmlns:a16="http://schemas.microsoft.com/office/drawing/2014/main" id="{7D64E1FC-F9CA-B249-958F-98124F4AFEB6}"/>
              </a:ext>
            </a:extLst>
          </p:cNvPr>
          <p:cNvSpPr>
            <a:spLocks noGrp="1"/>
          </p:cNvSpPr>
          <p:nvPr>
            <p:ph type="subTitle" idx="1" hasCustomPrompt="1"/>
          </p:nvPr>
        </p:nvSpPr>
        <p:spPr>
          <a:xfrm>
            <a:off x="0" y="2929174"/>
            <a:ext cx="4648200" cy="1198562"/>
          </a:xfrm>
        </p:spPr>
        <p:txBody>
          <a:bodyPr>
            <a:normAutofit/>
          </a:bodyPr>
          <a:lstStyle>
            <a:lvl1pPr marL="0" indent="0" algn="ctr">
              <a:buNone/>
              <a:defRPr sz="3200" b="0" baseline="0">
                <a:solidFill>
                  <a:schemeClr val="bg2"/>
                </a:solidFill>
                <a:latin typeface="Source Sans Pro" panose="020B0503030403020204" pitchFamily="34" charset="77"/>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11" name="Picture 10" descr="A white star and a black background&#10;&#10;Description automatically generated with low confidence">
            <a:extLst>
              <a:ext uri="{FF2B5EF4-FFF2-40B4-BE49-F238E27FC236}">
                <a16:creationId xmlns:a16="http://schemas.microsoft.com/office/drawing/2014/main" id="{184A1321-A4F1-CC54-FBE8-78F23ADC66C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335022" y="5400820"/>
            <a:ext cx="1978156" cy="1222250"/>
          </a:xfrm>
          <a:prstGeom prst="rect">
            <a:avLst/>
          </a:prstGeom>
        </p:spPr>
      </p:pic>
      <p:sp>
        <p:nvSpPr>
          <p:cNvPr id="12" name="Title 1">
            <a:extLst>
              <a:ext uri="{FF2B5EF4-FFF2-40B4-BE49-F238E27FC236}">
                <a16:creationId xmlns:a16="http://schemas.microsoft.com/office/drawing/2014/main" id="{D1F6FD56-D9B0-6D92-A502-7F5EF8020A77}"/>
              </a:ext>
            </a:extLst>
          </p:cNvPr>
          <p:cNvSpPr>
            <a:spLocks noGrp="1"/>
          </p:cNvSpPr>
          <p:nvPr>
            <p:ph type="ctrTitle" hasCustomPrompt="1"/>
          </p:nvPr>
        </p:nvSpPr>
        <p:spPr>
          <a:xfrm>
            <a:off x="0" y="948980"/>
            <a:ext cx="4648200" cy="905353"/>
          </a:xfrm>
          <a:solidFill>
            <a:schemeClr val="tx2"/>
          </a:solidFill>
        </p:spPr>
        <p:txBody>
          <a:bodyPr anchor="t" anchorCtr="0">
            <a:normAutofit/>
          </a:bodyPr>
          <a:lstStyle>
            <a:lvl1pPr algn="l">
              <a:defRPr sz="5400" b="0" baseline="0">
                <a:solidFill>
                  <a:schemeClr val="bg1"/>
                </a:solidFill>
                <a:latin typeface="Source Sans Pro" panose="020B0503030403020204" pitchFamily="34" charset="77"/>
                <a:cs typeface="Calibri" panose="020F0502020204030204" pitchFamily="34" charset="0"/>
              </a:defRPr>
            </a:lvl1pPr>
          </a:lstStyle>
          <a:p>
            <a:pPr marL="0" marR="0" lvl="0" indent="0" algn="ctr" defTabSz="685800" rtl="0" eaLnBrk="1" fontAlgn="auto" latinLnBrk="0" hangingPunct="1">
              <a:lnSpc>
                <a:spcPct val="108000"/>
              </a:lnSpc>
              <a:spcBef>
                <a:spcPct val="0"/>
              </a:spcBef>
              <a:spcAft>
                <a:spcPts val="0"/>
              </a:spcAft>
              <a:buClrTx/>
              <a:buSzTx/>
              <a:buFontTx/>
              <a:buNone/>
              <a:tabLst/>
              <a:defRPr/>
            </a:pPr>
            <a:r>
              <a:rPr lang="en-US"/>
              <a:t>CLICK TO EDIT TITLE</a:t>
            </a:r>
          </a:p>
        </p:txBody>
      </p:sp>
    </p:spTree>
    <p:extLst>
      <p:ext uri="{BB962C8B-B14F-4D97-AF65-F5344CB8AC3E}">
        <p14:creationId xmlns:p14="http://schemas.microsoft.com/office/powerpoint/2010/main" val="1230729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B1B2182-AF72-3A47-B027-DE7905F655CD}"/>
              </a:ext>
            </a:extLst>
          </p:cNvPr>
          <p:cNvSpPr>
            <a:spLocks noGrp="1"/>
          </p:cNvSpPr>
          <p:nvPr>
            <p:ph idx="1" hasCustomPrompt="1"/>
          </p:nvPr>
        </p:nvSpPr>
        <p:spPr>
          <a:xfrm>
            <a:off x="381000" y="1447799"/>
            <a:ext cx="11379199" cy="3988859"/>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381001" y="417206"/>
            <a:ext cx="11074400" cy="853182"/>
          </a:xfrm>
          <a:prstGeom prst="rect">
            <a:avLst/>
          </a:prstGeom>
          <a:noFill/>
        </p:spPr>
        <p:txBody>
          <a:bodyPr wrap="square" rtlCol="0">
            <a:spAutoFit/>
          </a:bodyPr>
          <a:lstStyle>
            <a:lvl1pPr>
              <a:defRPr lang="uk-UA" sz="4800" b="0" i="0" baseline="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pic>
        <p:nvPicPr>
          <p:cNvPr id="2" name="Picture 1" descr="A black background with red letters&#10;&#10;Description automatically generated with low confidence">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220199" y="6139388"/>
            <a:ext cx="2235201" cy="563235"/>
          </a:xfrm>
          <a:prstGeom prst="rect">
            <a:avLst/>
          </a:prstGeom>
        </p:spPr>
      </p:pic>
      <p:sp>
        <p:nvSpPr>
          <p:cNvPr id="3" name="TextBox 2">
            <a:extLst>
              <a:ext uri="{FF2B5EF4-FFF2-40B4-BE49-F238E27FC236}">
                <a16:creationId xmlns:a16="http://schemas.microsoft.com/office/drawing/2014/main" id="{D102F130-E261-07F4-8A6B-736E5921583D}"/>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8811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2" name="Picture 1" descr="A black background with red letters&#10;&#10;Description automatically generated with low confidence">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220199" y="6139388"/>
            <a:ext cx="2235201" cy="563235"/>
          </a:xfrm>
          <a:prstGeom prst="rect">
            <a:avLst/>
          </a:prstGeom>
        </p:spPr>
      </p:pic>
      <p:sp>
        <p:nvSpPr>
          <p:cNvPr id="3" name="TextBox 2">
            <a:extLst>
              <a:ext uri="{FF2B5EF4-FFF2-40B4-BE49-F238E27FC236}">
                <a16:creationId xmlns:a16="http://schemas.microsoft.com/office/drawing/2014/main" id="{D102F130-E261-07F4-8A6B-736E5921583D}"/>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
        <p:nvSpPr>
          <p:cNvPr id="4" name="Content Placeholder 2">
            <a:extLst>
              <a:ext uri="{FF2B5EF4-FFF2-40B4-BE49-F238E27FC236}">
                <a16:creationId xmlns:a16="http://schemas.microsoft.com/office/drawing/2014/main" id="{62D7A582-55CB-6FEF-FF7A-947FA60CCF7A}"/>
              </a:ext>
            </a:extLst>
          </p:cNvPr>
          <p:cNvSpPr>
            <a:spLocks noGrp="1"/>
          </p:cNvSpPr>
          <p:nvPr>
            <p:ph idx="1" hasCustomPrompt="1"/>
          </p:nvPr>
        </p:nvSpPr>
        <p:spPr>
          <a:xfrm>
            <a:off x="381001" y="1487793"/>
            <a:ext cx="5242560" cy="3872665"/>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8DC4BCD-0BFA-2676-EB63-FABDED51A76A}"/>
              </a:ext>
            </a:extLst>
          </p:cNvPr>
          <p:cNvSpPr>
            <a:spLocks noGrp="1"/>
          </p:cNvSpPr>
          <p:nvPr>
            <p:ph idx="10" hasCustomPrompt="1"/>
          </p:nvPr>
        </p:nvSpPr>
        <p:spPr>
          <a:xfrm>
            <a:off x="6172201" y="1487793"/>
            <a:ext cx="5242560" cy="3872665"/>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7">
            <a:extLst>
              <a:ext uri="{FF2B5EF4-FFF2-40B4-BE49-F238E27FC236}">
                <a16:creationId xmlns:a16="http://schemas.microsoft.com/office/drawing/2014/main" id="{A12D527F-7D50-FDEC-7CA7-899594D0E287}"/>
              </a:ext>
            </a:extLst>
          </p:cNvPr>
          <p:cNvSpPr>
            <a:spLocks noGrp="1"/>
          </p:cNvSpPr>
          <p:nvPr>
            <p:ph type="title" hasCustomPrompt="1"/>
          </p:nvPr>
        </p:nvSpPr>
        <p:spPr>
          <a:xfrm>
            <a:off x="381001" y="457200"/>
            <a:ext cx="11074400" cy="853182"/>
          </a:xfrm>
          <a:prstGeom prst="rect">
            <a:avLst/>
          </a:prstGeom>
          <a:noFill/>
        </p:spPr>
        <p:txBody>
          <a:bodyPr wrap="square" rtlCol="0">
            <a:spAutoFit/>
          </a:bodyPr>
          <a:lstStyle>
            <a:lvl1pPr>
              <a:defRPr lang="uk-UA" sz="4800" b="0" i="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spTree>
    <p:extLst>
      <p:ext uri="{BB962C8B-B14F-4D97-AF65-F5344CB8AC3E}">
        <p14:creationId xmlns:p14="http://schemas.microsoft.com/office/powerpoint/2010/main" val="149376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381001" y="417206"/>
            <a:ext cx="11074400" cy="853182"/>
          </a:xfrm>
          <a:prstGeom prst="rect">
            <a:avLst/>
          </a:prstGeom>
          <a:noFill/>
        </p:spPr>
        <p:txBody>
          <a:bodyPr wrap="square" rtlCol="0">
            <a:spAutoFit/>
          </a:bodyPr>
          <a:lstStyle>
            <a:lvl1pPr>
              <a:defRPr lang="uk-UA" sz="4800" b="0" i="0" baseline="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pic>
        <p:nvPicPr>
          <p:cNvPr id="2" name="Picture 1" descr="A black background with red letters&#10;&#10;Description automatically generated with low confidence">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220199" y="6139388"/>
            <a:ext cx="2235201" cy="563235"/>
          </a:xfrm>
          <a:prstGeom prst="rect">
            <a:avLst/>
          </a:prstGeom>
        </p:spPr>
      </p:pic>
      <p:sp>
        <p:nvSpPr>
          <p:cNvPr id="3" name="TextBox 2">
            <a:extLst>
              <a:ext uri="{FF2B5EF4-FFF2-40B4-BE49-F238E27FC236}">
                <a16:creationId xmlns:a16="http://schemas.microsoft.com/office/drawing/2014/main" id="{D102F130-E261-07F4-8A6B-736E5921583D}"/>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16394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A black background with red letters&#10;&#10;Description automatically generated with low confidence">
            <a:extLst>
              <a:ext uri="{FF2B5EF4-FFF2-40B4-BE49-F238E27FC236}">
                <a16:creationId xmlns:a16="http://schemas.microsoft.com/office/drawing/2014/main" id="{FC61A23E-D3DC-141D-AA2F-64C7CC8C7D0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01000" y="532354"/>
            <a:ext cx="3565236" cy="898383"/>
          </a:xfrm>
          <a:prstGeom prst="rect">
            <a:avLst/>
          </a:prstGeom>
        </p:spPr>
      </p:pic>
      <p:pic>
        <p:nvPicPr>
          <p:cNvPr id="3" name="Picture 2">
            <a:extLst>
              <a:ext uri="{FF2B5EF4-FFF2-40B4-BE49-F238E27FC236}">
                <a16:creationId xmlns:a16="http://schemas.microsoft.com/office/drawing/2014/main" id="{D043B651-FF2C-FE41-25CF-0B02B7FDA57A}"/>
              </a:ext>
            </a:extLst>
          </p:cNvPr>
          <p:cNvPicPr>
            <a:picLocks noChangeAspect="1"/>
          </p:cNvPicPr>
          <p:nvPr userDrawn="1"/>
        </p:nvPicPr>
        <p:blipFill rotWithShape="1">
          <a:blip r:embed="rId3"/>
          <a:srcRect l="1512" r="6360"/>
          <a:stretch/>
        </p:blipFill>
        <p:spPr>
          <a:xfrm>
            <a:off x="7846085" y="1734928"/>
            <a:ext cx="4162960" cy="4922617"/>
          </a:xfrm>
          <a:prstGeom prst="rect">
            <a:avLst/>
          </a:prstGeom>
        </p:spPr>
      </p:pic>
      <p:sp>
        <p:nvSpPr>
          <p:cNvPr id="4" name="TextBox 3">
            <a:extLst>
              <a:ext uri="{FF2B5EF4-FFF2-40B4-BE49-F238E27FC236}">
                <a16:creationId xmlns:a16="http://schemas.microsoft.com/office/drawing/2014/main" id="{4B940F03-85C7-2DA0-28C6-41271D2C78BC}"/>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1383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A black background with red letters&#10;&#10;Description automatically generated with low confidence">
            <a:extLst>
              <a:ext uri="{FF2B5EF4-FFF2-40B4-BE49-F238E27FC236}">
                <a16:creationId xmlns:a16="http://schemas.microsoft.com/office/drawing/2014/main" id="{FC61A23E-D3DC-141D-AA2F-64C7CC8C7D0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01000" y="532354"/>
            <a:ext cx="3565236" cy="898383"/>
          </a:xfrm>
          <a:prstGeom prst="rect">
            <a:avLst/>
          </a:prstGeom>
        </p:spPr>
      </p:pic>
      <p:pic>
        <p:nvPicPr>
          <p:cNvPr id="3" name="Picture 2">
            <a:extLst>
              <a:ext uri="{FF2B5EF4-FFF2-40B4-BE49-F238E27FC236}">
                <a16:creationId xmlns:a16="http://schemas.microsoft.com/office/drawing/2014/main" id="{A4F9EEAC-9A8B-69E5-08F7-A60631DF61CC}"/>
              </a:ext>
            </a:extLst>
          </p:cNvPr>
          <p:cNvPicPr>
            <a:picLocks noChangeAspect="1"/>
          </p:cNvPicPr>
          <p:nvPr userDrawn="1"/>
        </p:nvPicPr>
        <p:blipFill rotWithShape="1">
          <a:blip r:embed="rId3"/>
          <a:srcRect l="4077" r="12728"/>
          <a:stretch/>
        </p:blipFill>
        <p:spPr>
          <a:xfrm>
            <a:off x="7921839" y="1828800"/>
            <a:ext cx="4055250" cy="4722125"/>
          </a:xfrm>
          <a:prstGeom prst="rect">
            <a:avLst/>
          </a:prstGeom>
        </p:spPr>
      </p:pic>
      <p:sp>
        <p:nvSpPr>
          <p:cNvPr id="4" name="TextBox 3">
            <a:extLst>
              <a:ext uri="{FF2B5EF4-FFF2-40B4-BE49-F238E27FC236}">
                <a16:creationId xmlns:a16="http://schemas.microsoft.com/office/drawing/2014/main" id="{216ED7DB-5B0A-8E9F-052A-8C87B900D54B}"/>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78585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A black background with red letters&#10;&#10;Description automatically generated with low confidence">
            <a:extLst>
              <a:ext uri="{FF2B5EF4-FFF2-40B4-BE49-F238E27FC236}">
                <a16:creationId xmlns:a16="http://schemas.microsoft.com/office/drawing/2014/main" id="{FC61A23E-D3DC-141D-AA2F-64C7CC8C7D0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01000" y="532354"/>
            <a:ext cx="3565236" cy="898383"/>
          </a:xfrm>
          <a:prstGeom prst="rect">
            <a:avLst/>
          </a:prstGeom>
        </p:spPr>
      </p:pic>
      <p:pic>
        <p:nvPicPr>
          <p:cNvPr id="3" name="Picture 2">
            <a:extLst>
              <a:ext uri="{FF2B5EF4-FFF2-40B4-BE49-F238E27FC236}">
                <a16:creationId xmlns:a16="http://schemas.microsoft.com/office/drawing/2014/main" id="{AC208740-3DDC-F4CD-16DB-141BE964A452}"/>
              </a:ext>
            </a:extLst>
          </p:cNvPr>
          <p:cNvPicPr>
            <a:picLocks noChangeAspect="1"/>
          </p:cNvPicPr>
          <p:nvPr userDrawn="1"/>
        </p:nvPicPr>
        <p:blipFill rotWithShape="1">
          <a:blip r:embed="rId3"/>
          <a:srcRect l="8245" t="5641" r="2208" b="-2262"/>
          <a:stretch/>
        </p:blipFill>
        <p:spPr>
          <a:xfrm>
            <a:off x="7846085" y="1707219"/>
            <a:ext cx="4345915" cy="5254123"/>
          </a:xfrm>
          <a:prstGeom prst="rect">
            <a:avLst/>
          </a:prstGeom>
        </p:spPr>
      </p:pic>
      <p:sp>
        <p:nvSpPr>
          <p:cNvPr id="4" name="TextBox 3">
            <a:extLst>
              <a:ext uri="{FF2B5EF4-FFF2-40B4-BE49-F238E27FC236}">
                <a16:creationId xmlns:a16="http://schemas.microsoft.com/office/drawing/2014/main" id="{4F881430-EE23-0FFE-D62A-3E78322ACA59}"/>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41007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1600200"/>
            <a:ext cx="113792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09146" y="3124199"/>
            <a:ext cx="11376455" cy="22860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418802"/>
      </p:ext>
    </p:extLst>
  </p:cSld>
  <p:clrMap bg1="lt1" tx1="dk1" bg2="lt2" tx2="dk2" accent1="accent1" accent2="accent2" accent3="accent3" accent4="accent4" accent5="accent5" accent6="accent6" hlink="hlink" folHlink="folHlink"/>
  <p:sldLayoutIdLst>
    <p:sldLayoutId id="2147484069" r:id="rId1"/>
    <p:sldLayoutId id="2147484073" r:id="rId2"/>
    <p:sldLayoutId id="2147484075" r:id="rId3"/>
    <p:sldLayoutId id="2147484077" r:id="rId4"/>
    <p:sldLayoutId id="2147484063" r:id="rId5"/>
    <p:sldLayoutId id="2147484065" r:id="rId6"/>
    <p:sldLayoutId id="2147484067" r:id="rId7"/>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108000"/>
        </a:lnSpc>
        <a:spcBef>
          <a:spcPct val="0"/>
        </a:spcBef>
        <a:buNone/>
        <a:defRPr sz="4400" kern="1200" baseline="0">
          <a:solidFill>
            <a:schemeClr val="tx2"/>
          </a:solidFill>
          <a:latin typeface="Source Sans Pro" panose="020B0503030403020204" pitchFamily="34" charset="77"/>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108000"/>
        </a:lnSpc>
        <a:spcBef>
          <a:spcPts val="0"/>
        </a:spcBef>
        <a:spcAft>
          <a:spcPts val="300"/>
        </a:spcAft>
        <a:buFont typeface="Arial"/>
        <a:buChar char="•"/>
        <a:defRPr sz="2800" kern="1200" baseline="0">
          <a:solidFill>
            <a:schemeClr val="accent3">
              <a:lumMod val="50000"/>
            </a:schemeClr>
          </a:solidFill>
          <a:latin typeface="Source Sans Pro" panose="020B0503030403020204" pitchFamily="34" charset="77"/>
          <a:ea typeface="+mn-ea"/>
          <a:cs typeface="Calibri" panose="020F0502020204030204" pitchFamily="34" charset="0"/>
        </a:defRPr>
      </a:lvl1pPr>
      <a:lvl2pPr marL="514350" indent="-171450" algn="l" defTabSz="685800" rtl="0" eaLnBrk="1" latinLnBrk="0" hangingPunct="1">
        <a:lnSpc>
          <a:spcPct val="108000"/>
        </a:lnSpc>
        <a:spcBef>
          <a:spcPts val="0"/>
        </a:spcBef>
        <a:spcAft>
          <a:spcPts val="300"/>
        </a:spcAft>
        <a:buFont typeface="Arial"/>
        <a:buChar char="•"/>
        <a:defRPr sz="2400" kern="1200" baseline="0">
          <a:solidFill>
            <a:schemeClr val="accent3">
              <a:lumMod val="50000"/>
            </a:schemeClr>
          </a:solidFill>
          <a:latin typeface="Source Sans Pro" panose="020B0503030403020204" pitchFamily="34" charset="77"/>
          <a:ea typeface="+mn-ea"/>
          <a:cs typeface="Calibri" panose="020F0502020204030204" pitchFamily="34" charset="0"/>
        </a:defRPr>
      </a:lvl2pPr>
      <a:lvl3pPr marL="857250" indent="-171450" algn="l" defTabSz="685800" rtl="0" eaLnBrk="1" latinLnBrk="0" hangingPunct="1">
        <a:lnSpc>
          <a:spcPct val="108000"/>
        </a:lnSpc>
        <a:spcBef>
          <a:spcPts val="0"/>
        </a:spcBef>
        <a:spcAft>
          <a:spcPts val="300"/>
        </a:spcAft>
        <a:buFont typeface="Arial"/>
        <a:buChar char="•"/>
        <a:defRPr sz="2000" kern="1200" baseline="0">
          <a:solidFill>
            <a:schemeClr val="accent3">
              <a:lumMod val="50000"/>
            </a:schemeClr>
          </a:solidFill>
          <a:latin typeface="Source Sans Pro" panose="020B0503030403020204" pitchFamily="34" charset="77"/>
          <a:ea typeface="+mn-ea"/>
          <a:cs typeface="Calibri" panose="020F0502020204030204" pitchFamily="34" charset="0"/>
        </a:defRPr>
      </a:lvl3pPr>
      <a:lvl4pPr marL="1200150" indent="-171450" algn="l" defTabSz="685800" rtl="0" eaLnBrk="1" latinLnBrk="0" hangingPunct="1">
        <a:lnSpc>
          <a:spcPct val="108000"/>
        </a:lnSpc>
        <a:spcBef>
          <a:spcPts val="0"/>
        </a:spcBef>
        <a:spcAft>
          <a:spcPts val="300"/>
        </a:spcAft>
        <a:buFont typeface="Arial"/>
        <a:buChar char="•"/>
        <a:defRPr sz="1800" kern="1200" baseline="0">
          <a:solidFill>
            <a:schemeClr val="accent3">
              <a:lumMod val="50000"/>
            </a:schemeClr>
          </a:solidFill>
          <a:latin typeface="Source Sans Pro" panose="020B0503030403020204" pitchFamily="34" charset="77"/>
          <a:ea typeface="+mn-ea"/>
          <a:cs typeface="Calibri" panose="020F0502020204030204" pitchFamily="34" charset="0"/>
        </a:defRPr>
      </a:lvl4pPr>
      <a:lvl5pPr marL="1543050" indent="-171450" algn="l" defTabSz="685800" rtl="0" eaLnBrk="1" latinLnBrk="0" hangingPunct="1">
        <a:lnSpc>
          <a:spcPct val="108000"/>
        </a:lnSpc>
        <a:spcBef>
          <a:spcPts val="0"/>
        </a:spcBef>
        <a:spcAft>
          <a:spcPts val="300"/>
        </a:spcAft>
        <a:buFont typeface="Arial"/>
        <a:buChar char="•"/>
        <a:defRPr sz="1400" kern="1200" baseline="0">
          <a:solidFill>
            <a:schemeClr val="accent3">
              <a:lumMod val="50000"/>
            </a:schemeClr>
          </a:solidFill>
          <a:latin typeface="Source Sans Pro" panose="020B0503030403020204" pitchFamily="34" charset="77"/>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8AD25-764D-34D5-8408-1FAE7BA4A716}"/>
              </a:ext>
            </a:extLst>
          </p:cNvPr>
          <p:cNvSpPr>
            <a:spLocks noGrp="1"/>
          </p:cNvSpPr>
          <p:nvPr>
            <p:ph type="title"/>
          </p:nvPr>
        </p:nvSpPr>
        <p:spPr/>
        <p:txBody>
          <a:bodyPr/>
          <a:lstStyle/>
          <a:p>
            <a:r>
              <a:rPr lang="en-US">
                <a:latin typeface="Source Sans Pro" panose="020B0503030403020204" pitchFamily="34" charset="0"/>
                <a:ea typeface="Source Sans Pro" panose="020B0503030403020204" pitchFamily="34" charset="0"/>
              </a:rPr>
              <a:t>How to use this briefing:</a:t>
            </a:r>
          </a:p>
        </p:txBody>
      </p:sp>
      <p:sp>
        <p:nvSpPr>
          <p:cNvPr id="2" name="Content Placeholder 1">
            <a:extLst>
              <a:ext uri="{FF2B5EF4-FFF2-40B4-BE49-F238E27FC236}">
                <a16:creationId xmlns:a16="http://schemas.microsoft.com/office/drawing/2014/main" id="{F2F5ECC4-C6BA-C754-7266-856ADCF4EE56}"/>
              </a:ext>
            </a:extLst>
          </p:cNvPr>
          <p:cNvSpPr txBox="1">
            <a:spLocks noGrp="1"/>
          </p:cNvSpPr>
          <p:nvPr>
            <p:ph idx="1"/>
          </p:nvPr>
        </p:nvSpPr>
        <p:spPr>
          <a:xfrm>
            <a:off x="381000" y="1447800"/>
            <a:ext cx="10591800" cy="4992994"/>
          </a:xfrm>
          <a:prstGeom prst="rect">
            <a:avLst/>
          </a:prstGeom>
        </p:spPr>
        <p:txBody>
          <a:bodyPr vert="horz" lIns="91440" tIns="45720" rIns="91440" bIns="45720" rtlCol="0" anchor="t">
            <a:normAutofit lnSpcReduction="10000"/>
          </a:bodyPr>
          <a:lstStyle>
            <a:lvl1pPr marL="0" indent="0" algn="ctr" defTabSz="514350" rtl="0" eaLnBrk="1" latinLnBrk="0" hangingPunct="1">
              <a:lnSpc>
                <a:spcPct val="108000"/>
              </a:lnSpc>
              <a:spcBef>
                <a:spcPts val="0"/>
              </a:spcBef>
              <a:spcAft>
                <a:spcPts val="225"/>
              </a:spcAft>
              <a:buFont typeface="Arial"/>
              <a:buNone/>
              <a:defRPr sz="2400" b="0" kern="1200">
                <a:solidFill>
                  <a:schemeClr val="accent3">
                    <a:lumMod val="50000"/>
                  </a:schemeClr>
                </a:solidFill>
                <a:latin typeface="Calibri" panose="020F0502020204030204" pitchFamily="34" charset="0"/>
                <a:ea typeface="+mn-ea"/>
                <a:cs typeface="Calibri" panose="020F0502020204030204" pitchFamily="34" charset="0"/>
              </a:defRPr>
            </a:lvl1pPr>
            <a:lvl2pPr marL="257175" indent="0" algn="ctr" defTabSz="514350" rtl="0" eaLnBrk="1" latinLnBrk="0" hangingPunct="1">
              <a:lnSpc>
                <a:spcPct val="108000"/>
              </a:lnSpc>
              <a:spcBef>
                <a:spcPts val="0"/>
              </a:spcBef>
              <a:spcAft>
                <a:spcPts val="225"/>
              </a:spcAft>
              <a:buFont typeface="Arial"/>
              <a:buNone/>
              <a:defRPr sz="1125" kern="1200">
                <a:solidFill>
                  <a:schemeClr val="accent3">
                    <a:lumMod val="50000"/>
                  </a:schemeClr>
                </a:solidFill>
                <a:latin typeface="Calibri" panose="020F0502020204030204" pitchFamily="34" charset="0"/>
                <a:ea typeface="+mn-ea"/>
                <a:cs typeface="Calibri" panose="020F0502020204030204" pitchFamily="34" charset="0"/>
              </a:defRPr>
            </a:lvl2pPr>
            <a:lvl3pPr marL="514350" indent="0" algn="ctr" defTabSz="514350" rtl="0" eaLnBrk="1" latinLnBrk="0" hangingPunct="1">
              <a:lnSpc>
                <a:spcPct val="108000"/>
              </a:lnSpc>
              <a:spcBef>
                <a:spcPts val="0"/>
              </a:spcBef>
              <a:spcAft>
                <a:spcPts val="225"/>
              </a:spcAft>
              <a:buFont typeface="Arial"/>
              <a:buNone/>
              <a:defRPr sz="1013" kern="1200">
                <a:solidFill>
                  <a:schemeClr val="accent3">
                    <a:lumMod val="50000"/>
                  </a:schemeClr>
                </a:solidFill>
                <a:latin typeface="Calibri" panose="020F0502020204030204" pitchFamily="34" charset="0"/>
                <a:ea typeface="+mn-ea"/>
                <a:cs typeface="Calibri" panose="020F0502020204030204" pitchFamily="34" charset="0"/>
              </a:defRPr>
            </a:lvl3pPr>
            <a:lvl4pPr marL="771525" indent="0" algn="ctr" defTabSz="514350" rtl="0" eaLnBrk="1" latinLnBrk="0" hangingPunct="1">
              <a:lnSpc>
                <a:spcPct val="108000"/>
              </a:lnSpc>
              <a:spcBef>
                <a:spcPts val="0"/>
              </a:spcBef>
              <a:spcAft>
                <a:spcPts val="225"/>
              </a:spcAft>
              <a:buFont typeface="Arial"/>
              <a:buNone/>
              <a:defRPr sz="900" kern="1200">
                <a:solidFill>
                  <a:schemeClr val="accent3">
                    <a:lumMod val="50000"/>
                  </a:schemeClr>
                </a:solidFill>
                <a:latin typeface="Calibri" panose="020F0502020204030204" pitchFamily="34" charset="0"/>
                <a:ea typeface="+mn-ea"/>
                <a:cs typeface="Calibri" panose="020F0502020204030204" pitchFamily="34" charset="0"/>
              </a:defRPr>
            </a:lvl4pPr>
            <a:lvl5pPr marL="1028700" indent="0" algn="ctr" defTabSz="514350" rtl="0" eaLnBrk="1" latinLnBrk="0" hangingPunct="1">
              <a:lnSpc>
                <a:spcPct val="108000"/>
              </a:lnSpc>
              <a:spcBef>
                <a:spcPts val="0"/>
              </a:spcBef>
              <a:spcAft>
                <a:spcPts val="225"/>
              </a:spcAft>
              <a:buFont typeface="Arial"/>
              <a:buNone/>
              <a:defRPr sz="900" kern="1200">
                <a:solidFill>
                  <a:schemeClr val="accent3">
                    <a:lumMod val="50000"/>
                  </a:schemeClr>
                </a:solidFill>
                <a:latin typeface="Calibri" panose="020F0502020204030204" pitchFamily="34" charset="0"/>
                <a:ea typeface="+mn-ea"/>
                <a:cs typeface="Calibri" panose="020F0502020204030204" pitchFamily="34" charset="0"/>
              </a:defRPr>
            </a:lvl5pPr>
            <a:lvl6pPr marL="1285875" indent="0" algn="ctr" defTabSz="514350" rtl="0" eaLnBrk="1" latinLnBrk="0" hangingPunct="1">
              <a:lnSpc>
                <a:spcPct val="90000"/>
              </a:lnSpc>
              <a:spcBef>
                <a:spcPts val="281"/>
              </a:spcBef>
              <a:buFont typeface="Arial"/>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a:buNone/>
              <a:defRPr sz="900" kern="1200">
                <a:solidFill>
                  <a:schemeClr val="tx1"/>
                </a:solidFill>
                <a:latin typeface="+mn-lt"/>
                <a:ea typeface="+mn-ea"/>
                <a:cs typeface="+mn-cs"/>
              </a:defRPr>
            </a:lvl9pPr>
          </a:lstStyle>
          <a:p>
            <a:pPr marL="342900" indent="-342900" algn="l">
              <a:spcAft>
                <a:spcPts val="1200"/>
              </a:spcAft>
              <a:buChar char="•"/>
            </a:pPr>
            <a:r>
              <a:rPr lang="en-US" sz="2800">
                <a:latin typeface="Source Sans Pro" panose="020B0503030403020204" pitchFamily="34" charset="0"/>
                <a:ea typeface="Source Sans Pro" panose="020B0503030403020204" pitchFamily="34" charset="0"/>
                <a:cs typeface="Calibri"/>
              </a:rPr>
              <a:t>Delete this instruction slide and use the remaining slides to introduce your co-workers to the CFC in a virtual or in-person meeting.  </a:t>
            </a:r>
            <a:endParaRPr lang="en-US" sz="2800">
              <a:latin typeface="Source Sans Pro" panose="020B0503030403020204" pitchFamily="34" charset="0"/>
              <a:ea typeface="Source Sans Pro" panose="020B0503030403020204" pitchFamily="34" charset="0"/>
            </a:endParaRPr>
          </a:p>
          <a:p>
            <a:pPr marL="342900" indent="-342900" algn="l">
              <a:spcAft>
                <a:spcPts val="1200"/>
              </a:spcAft>
              <a:buChar char="•"/>
            </a:pPr>
            <a:r>
              <a:rPr lang="en-US" sz="2800">
                <a:latin typeface="Source Sans Pro" panose="020B0503030403020204" pitchFamily="34" charset="0"/>
                <a:ea typeface="Source Sans Pro" panose="020B0503030403020204" pitchFamily="34" charset="0"/>
                <a:cs typeface="Calibri"/>
              </a:rPr>
              <a:t>Use the suggested script provided in the notes section of each slide. (Fill in your unique information in the notes section of slides 3 and 11.) </a:t>
            </a:r>
          </a:p>
          <a:p>
            <a:pPr marL="342900" indent="-342900" algn="l">
              <a:spcAft>
                <a:spcPts val="1200"/>
              </a:spcAft>
              <a:buChar char="•"/>
            </a:pPr>
            <a:r>
              <a:rPr lang="en-US" sz="2800">
                <a:latin typeface="Source Sans Pro" panose="020B0503030403020204" pitchFamily="34" charset="0"/>
                <a:ea typeface="Source Sans Pro" panose="020B0503030403020204" pitchFamily="34" charset="0"/>
                <a:cs typeface="Calibri"/>
              </a:rPr>
              <a:t>Practice giving this presentation until you feel comfortable with the material. </a:t>
            </a:r>
          </a:p>
          <a:p>
            <a:pPr marL="342900" indent="-342900" algn="l">
              <a:spcAft>
                <a:spcPts val="1200"/>
              </a:spcAft>
              <a:buChar char="•"/>
            </a:pPr>
            <a:r>
              <a:rPr lang="en-US" sz="2800">
                <a:latin typeface="Source Sans Pro" panose="020B0503030403020204" pitchFamily="34" charset="0"/>
                <a:ea typeface="Source Sans Pro" panose="020B0503030403020204" pitchFamily="34" charset="0"/>
                <a:cs typeface="Calibri"/>
              </a:rPr>
              <a:t>Reach out to a CFC staff member if you have any questions or need any help.</a:t>
            </a:r>
          </a:p>
        </p:txBody>
      </p:sp>
    </p:spTree>
    <p:extLst>
      <p:ext uri="{BB962C8B-B14F-4D97-AF65-F5344CB8AC3E}">
        <p14:creationId xmlns:p14="http://schemas.microsoft.com/office/powerpoint/2010/main" val="260019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9026A6-3BFE-A02B-70D1-622448E158D7}"/>
              </a:ext>
            </a:extLst>
          </p:cNvPr>
          <p:cNvSpPr>
            <a:spLocks noGrp="1"/>
          </p:cNvSpPr>
          <p:nvPr>
            <p:ph type="title"/>
          </p:nvPr>
        </p:nvSpPr>
        <p:spPr/>
        <p:txBody>
          <a:bodyPr/>
          <a:lstStyle/>
          <a:p>
            <a:r>
              <a:rPr lang="en-US">
                <a:latin typeface="Source Sans Pro" panose="020B0503030403020204" pitchFamily="34" charset="0"/>
                <a:ea typeface="Source Sans Pro" panose="020B0503030403020204" pitchFamily="34" charset="0"/>
              </a:rPr>
              <a:t>Important!</a:t>
            </a:r>
          </a:p>
        </p:txBody>
      </p:sp>
      <p:grpSp>
        <p:nvGrpSpPr>
          <p:cNvPr id="10" name="Group 9">
            <a:extLst>
              <a:ext uri="{FF2B5EF4-FFF2-40B4-BE49-F238E27FC236}">
                <a16:creationId xmlns:a16="http://schemas.microsoft.com/office/drawing/2014/main" id="{DDBB443D-E92B-792D-7B89-D93AA6C25561}"/>
              </a:ext>
            </a:extLst>
          </p:cNvPr>
          <p:cNvGrpSpPr/>
          <p:nvPr/>
        </p:nvGrpSpPr>
        <p:grpSpPr>
          <a:xfrm>
            <a:off x="1905000" y="2074783"/>
            <a:ext cx="7467600" cy="2565976"/>
            <a:chOff x="1981200" y="1828799"/>
            <a:chExt cx="7467600" cy="2565976"/>
          </a:xfrm>
        </p:grpSpPr>
        <p:sp>
          <p:nvSpPr>
            <p:cNvPr id="4" name="TextBox 1">
              <a:extLst>
                <a:ext uri="{FF2B5EF4-FFF2-40B4-BE49-F238E27FC236}">
                  <a16:creationId xmlns:a16="http://schemas.microsoft.com/office/drawing/2014/main" id="{0B1553F5-B4DE-5F0E-6E04-586406ED7A88}"/>
                </a:ext>
              </a:extLst>
            </p:cNvPr>
            <p:cNvSpPr txBox="1"/>
            <p:nvPr/>
          </p:nvSpPr>
          <p:spPr>
            <a:xfrm>
              <a:off x="2209800" y="1828799"/>
              <a:ext cx="7239000" cy="2400657"/>
            </a:xfrm>
            <a:prstGeom prst="rect">
              <a:avLst/>
            </a:prstGeom>
            <a:noFill/>
            <a:ln>
              <a:noFill/>
            </a:ln>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300"/>
                </a:spcAft>
              </a:pPr>
              <a:r>
                <a:rPr lang="en-US" sz="2800" i="0" u="none" strike="noStrike">
                  <a:solidFill>
                    <a:srgbClr val="58585B"/>
                  </a:solidFill>
                  <a:effectLst/>
                  <a:latin typeface="Source Sans Pro"/>
                  <a:ea typeface="Source Sans Pro"/>
                </a:rPr>
                <a:t>When you GIVE HAPPY, you will need </a:t>
              </a:r>
              <a:r>
                <a:rPr lang="en-US" sz="2800">
                  <a:solidFill>
                    <a:srgbClr val="58585B"/>
                  </a:solidFill>
                  <a:latin typeface="Source Sans Pro"/>
                  <a:ea typeface="Source Sans Pro"/>
                </a:rPr>
                <a:t>your</a:t>
              </a:r>
              <a:endParaRPr lang="en-US" sz="2800" i="0" u="none" strike="noStrike">
                <a:solidFill>
                  <a:srgbClr val="58585B"/>
                </a:solidFill>
                <a:effectLst/>
                <a:latin typeface="Source Sans Pro"/>
                <a:ea typeface="Source Sans Pro"/>
              </a:endParaRPr>
            </a:p>
            <a:p>
              <a:pPr algn="l">
                <a:spcAft>
                  <a:spcPts val="300"/>
                </a:spcAft>
              </a:pPr>
              <a:endParaRPr lang="en-US" sz="2800" i="0" u="none" strike="noStrike">
                <a:solidFill>
                  <a:srgbClr val="58585B"/>
                </a:solidFill>
                <a:effectLst/>
                <a:latin typeface="Source Sans Pro"/>
                <a:ea typeface="Source Sans Pro"/>
              </a:endParaRPr>
            </a:p>
            <a:p>
              <a:pPr algn="l">
                <a:spcAft>
                  <a:spcPts val="300"/>
                </a:spcAft>
              </a:pPr>
              <a:r>
                <a:rPr lang="en-US" sz="2800">
                  <a:solidFill>
                    <a:srgbClr val="58585B"/>
                  </a:solidFill>
                  <a:latin typeface="Source Sans Pro" panose="020B0503030403020204" pitchFamily="34" charset="77"/>
                </a:rPr>
                <a:t>O</a:t>
              </a:r>
              <a:r>
                <a:rPr lang="en-US" sz="2800" i="0" u="none" strike="noStrike">
                  <a:solidFill>
                    <a:srgbClr val="58585B"/>
                  </a:solidFill>
                  <a:effectLst/>
                  <a:latin typeface="Source Sans Pro" panose="020B0503030403020204" pitchFamily="34" charset="77"/>
                </a:rPr>
                <a:t>ffice ZIP code:</a:t>
              </a:r>
            </a:p>
            <a:p>
              <a:pPr algn="l">
                <a:spcAft>
                  <a:spcPts val="300"/>
                </a:spcAft>
              </a:pPr>
              <a:r>
                <a:rPr lang="en-US" sz="2800" i="0" u="none" strike="noStrike">
                  <a:solidFill>
                    <a:srgbClr val="58585B"/>
                  </a:solidFill>
                  <a:effectLst/>
                  <a:latin typeface="Source Sans Pro" panose="020B0503030403020204" pitchFamily="34" charset="77"/>
                </a:rPr>
                <a:t>                      </a:t>
              </a:r>
            </a:p>
            <a:p>
              <a:pPr algn="l">
                <a:spcAft>
                  <a:spcPts val="300"/>
                </a:spcAft>
              </a:pPr>
              <a:r>
                <a:rPr lang="en-US" sz="2800" i="0" u="none" strike="noStrike">
                  <a:solidFill>
                    <a:srgbClr val="58585B"/>
                  </a:solidFill>
                  <a:effectLst/>
                  <a:latin typeface="Source Sans Pro" panose="020B0503030403020204" pitchFamily="34" charset="77"/>
                </a:rPr>
                <a:t>CFC unit code:</a:t>
              </a:r>
            </a:p>
          </p:txBody>
        </p:sp>
        <p:sp>
          <p:nvSpPr>
            <p:cNvPr id="5" name="TextBox 4">
              <a:extLst>
                <a:ext uri="{FF2B5EF4-FFF2-40B4-BE49-F238E27FC236}">
                  <a16:creationId xmlns:a16="http://schemas.microsoft.com/office/drawing/2014/main" id="{AC04E568-AFA8-DE3F-0F68-B659B2D857E6}"/>
                </a:ext>
              </a:extLst>
            </p:cNvPr>
            <p:cNvSpPr txBox="1"/>
            <p:nvPr/>
          </p:nvSpPr>
          <p:spPr>
            <a:xfrm>
              <a:off x="5029200" y="2819400"/>
              <a:ext cx="3733800" cy="584775"/>
            </a:xfrm>
            <a:prstGeom prst="rect">
              <a:avLst/>
            </a:prstGeom>
            <a:noFill/>
            <a:ln>
              <a:solidFill>
                <a:schemeClr val="tx1"/>
              </a:solidFill>
              <a:prstDash val="sysDot"/>
            </a:ln>
          </p:spPr>
          <p:txBody>
            <a:bodyPr wrap="square" rtlCol="0">
              <a:spAutoFit/>
            </a:bodyPr>
            <a:lstStyle/>
            <a:p>
              <a:endParaRPr lang="en-US" sz="3200" b="1">
                <a:solidFill>
                  <a:srgbClr val="AC1A2F"/>
                </a:solidFill>
                <a:latin typeface="Source Sans Pro" panose="020B0503030403020204" pitchFamily="34" charset="0"/>
              </a:endParaRPr>
            </a:p>
          </p:txBody>
        </p:sp>
        <p:sp>
          <p:nvSpPr>
            <p:cNvPr id="6" name="TextBox 5">
              <a:extLst>
                <a:ext uri="{FF2B5EF4-FFF2-40B4-BE49-F238E27FC236}">
                  <a16:creationId xmlns:a16="http://schemas.microsoft.com/office/drawing/2014/main" id="{5E000CEF-AD7C-70F2-EA47-9EA18A91C35B}"/>
                </a:ext>
              </a:extLst>
            </p:cNvPr>
            <p:cNvSpPr txBox="1"/>
            <p:nvPr/>
          </p:nvSpPr>
          <p:spPr>
            <a:xfrm>
              <a:off x="5029200" y="3810000"/>
              <a:ext cx="3733800" cy="584775"/>
            </a:xfrm>
            <a:prstGeom prst="rect">
              <a:avLst/>
            </a:prstGeom>
            <a:noFill/>
            <a:ln>
              <a:solidFill>
                <a:schemeClr val="tx1"/>
              </a:solidFill>
              <a:prstDash val="sysDot"/>
            </a:ln>
          </p:spPr>
          <p:txBody>
            <a:bodyPr wrap="square" rtlCol="0">
              <a:spAutoFit/>
            </a:bodyPr>
            <a:lstStyle/>
            <a:p>
              <a:endParaRPr lang="en-US" sz="3200" b="1">
                <a:solidFill>
                  <a:srgbClr val="AC1A2F"/>
                </a:solidFill>
                <a:latin typeface="Source Sans Pro" panose="020B0503030403020204" pitchFamily="34" charset="0"/>
              </a:endParaRPr>
            </a:p>
          </p:txBody>
        </p:sp>
        <p:cxnSp>
          <p:nvCxnSpPr>
            <p:cNvPr id="8" name="Straight Connector 7">
              <a:extLst>
                <a:ext uri="{FF2B5EF4-FFF2-40B4-BE49-F238E27FC236}">
                  <a16:creationId xmlns:a16="http://schemas.microsoft.com/office/drawing/2014/main" id="{2C5D888E-407B-FDD6-403E-2F6D1A2B387E}"/>
                </a:ext>
              </a:extLst>
            </p:cNvPr>
            <p:cNvCxnSpPr/>
            <p:nvPr/>
          </p:nvCxnSpPr>
          <p:spPr>
            <a:xfrm>
              <a:off x="1981200" y="1828800"/>
              <a:ext cx="0" cy="2565975"/>
            </a:xfrm>
            <a:prstGeom prst="line">
              <a:avLst/>
            </a:prstGeom>
            <a:ln w="57150">
              <a:solidFill>
                <a:srgbClr val="AC1A2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614B045-1F04-FE8B-698E-9E822300CBCC}"/>
                </a:ext>
              </a:extLst>
            </p:cNvPr>
            <p:cNvCxnSpPr/>
            <p:nvPr/>
          </p:nvCxnSpPr>
          <p:spPr>
            <a:xfrm>
              <a:off x="9448800" y="1828799"/>
              <a:ext cx="0" cy="2565975"/>
            </a:xfrm>
            <a:prstGeom prst="line">
              <a:avLst/>
            </a:prstGeom>
            <a:ln w="57150">
              <a:solidFill>
                <a:srgbClr val="AC1A2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7832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8CCF76-5002-4BDB-1974-4772DAC8F633}"/>
              </a:ext>
            </a:extLst>
          </p:cNvPr>
          <p:cNvSpPr>
            <a:spLocks noGrp="1"/>
          </p:cNvSpPr>
          <p:nvPr>
            <p:ph type="title"/>
          </p:nvPr>
        </p:nvSpPr>
        <p:spPr/>
        <p:txBody>
          <a:bodyPr/>
          <a:lstStyle/>
          <a:p>
            <a:r>
              <a:rPr lang="en-US">
                <a:latin typeface="Source Sans Pro" panose="020B0503030403020204" pitchFamily="34" charset="0"/>
                <a:ea typeface="Source Sans Pro" panose="020B0503030403020204" pitchFamily="34" charset="0"/>
              </a:rPr>
              <a:t>Volunteer Hours</a:t>
            </a:r>
          </a:p>
        </p:txBody>
      </p:sp>
      <p:sp>
        <p:nvSpPr>
          <p:cNvPr id="2" name="TextBox 1">
            <a:extLst>
              <a:ext uri="{FF2B5EF4-FFF2-40B4-BE49-F238E27FC236}">
                <a16:creationId xmlns:a16="http://schemas.microsoft.com/office/drawing/2014/main" id="{FEB973BF-EC63-C7EA-DEAD-E79A3E0DEF70}"/>
              </a:ext>
            </a:extLst>
          </p:cNvPr>
          <p:cNvSpPr txBox="1"/>
          <p:nvPr/>
        </p:nvSpPr>
        <p:spPr>
          <a:xfrm>
            <a:off x="381001" y="1628507"/>
            <a:ext cx="726143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Pledge volunteer hours as an individual</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Online donors can record volunteer hours fulfilled throughout the year</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Pledge group volunteer activities</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Monetized volunteer hours are added to fundraising totals</a:t>
            </a:r>
          </a:p>
        </p:txBody>
      </p:sp>
      <p:pic>
        <p:nvPicPr>
          <p:cNvPr id="3" name="Picture 2">
            <a:extLst>
              <a:ext uri="{FF2B5EF4-FFF2-40B4-BE49-F238E27FC236}">
                <a16:creationId xmlns:a16="http://schemas.microsoft.com/office/drawing/2014/main" id="{45FF86CA-CFBB-E951-792A-E58FB2A5CD47}"/>
              </a:ext>
            </a:extLst>
          </p:cNvPr>
          <p:cNvPicPr>
            <a:picLocks noChangeAspect="1"/>
          </p:cNvPicPr>
          <p:nvPr/>
        </p:nvPicPr>
        <p:blipFill>
          <a:blip r:embed="rId3"/>
          <a:stretch>
            <a:fillRect/>
          </a:stretch>
        </p:blipFill>
        <p:spPr>
          <a:xfrm>
            <a:off x="9276142" y="1111183"/>
            <a:ext cx="1523677" cy="1735667"/>
          </a:xfrm>
          <a:prstGeom prst="rect">
            <a:avLst/>
          </a:prstGeom>
        </p:spPr>
      </p:pic>
      <p:sp>
        <p:nvSpPr>
          <p:cNvPr id="5" name="TextBox 4">
            <a:extLst>
              <a:ext uri="{FF2B5EF4-FFF2-40B4-BE49-F238E27FC236}">
                <a16:creationId xmlns:a16="http://schemas.microsoft.com/office/drawing/2014/main" id="{CF5D7A77-FAD6-8D4E-280C-748D22CD836E}"/>
              </a:ext>
            </a:extLst>
          </p:cNvPr>
          <p:cNvSpPr txBox="1"/>
          <p:nvPr/>
        </p:nvSpPr>
        <p:spPr>
          <a:xfrm>
            <a:off x="8936135" y="2985396"/>
            <a:ext cx="2203692" cy="1631216"/>
          </a:xfrm>
          <a:prstGeom prst="rect">
            <a:avLst/>
          </a:prstGeom>
          <a:noFill/>
        </p:spPr>
        <p:txBody>
          <a:bodyPr wrap="square" lIns="91440" tIns="45720" rIns="91440" bIns="45720" anchor="t">
            <a:spAutoFit/>
          </a:bodyPr>
          <a:lstStyle/>
          <a:p>
            <a:pPr algn="ctr">
              <a:spcAft>
                <a:spcPts val="600"/>
              </a:spcAft>
            </a:pPr>
            <a:r>
              <a:rPr lang="en-US" sz="2000" i="1">
                <a:solidFill>
                  <a:schemeClr val="accent3">
                    <a:lumMod val="50000"/>
                  </a:schemeClr>
                </a:solidFill>
                <a:latin typeface="Source Sans Pro" panose="020B0503030403020204" pitchFamily="34" charset="0"/>
              </a:rPr>
              <a:t>Charities accepting volunteer hours will be designated with a hand icon in the charity listing.</a:t>
            </a:r>
          </a:p>
        </p:txBody>
      </p:sp>
    </p:spTree>
    <p:extLst>
      <p:ext uri="{BB962C8B-B14F-4D97-AF65-F5344CB8AC3E}">
        <p14:creationId xmlns:p14="http://schemas.microsoft.com/office/powerpoint/2010/main" val="902757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ree, person, outdoor&#10;&#10;Description automatically generated">
            <a:extLst>
              <a:ext uri="{FF2B5EF4-FFF2-40B4-BE49-F238E27FC236}">
                <a16:creationId xmlns:a16="http://schemas.microsoft.com/office/drawing/2014/main" id="{B259C7B9-CC26-C79D-3E7C-0C397ABCE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169" y="327043"/>
            <a:ext cx="6163419" cy="6203914"/>
          </a:xfrm>
          <a:prstGeom prst="rect">
            <a:avLst/>
          </a:prstGeom>
        </p:spPr>
      </p:pic>
    </p:spTree>
    <p:extLst>
      <p:ext uri="{BB962C8B-B14F-4D97-AF65-F5344CB8AC3E}">
        <p14:creationId xmlns:p14="http://schemas.microsoft.com/office/powerpoint/2010/main" val="763689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8CCF76-5002-4BDB-1974-4772DAC8F633}"/>
              </a:ext>
            </a:extLst>
          </p:cNvPr>
          <p:cNvSpPr>
            <a:spLocks noGrp="1"/>
          </p:cNvSpPr>
          <p:nvPr>
            <p:ph type="title"/>
          </p:nvPr>
        </p:nvSpPr>
        <p:spPr/>
        <p:txBody>
          <a:bodyPr/>
          <a:lstStyle/>
          <a:p>
            <a:r>
              <a:rPr lang="en-US">
                <a:latin typeface="Source Sans Pro" panose="020B0503030403020204" pitchFamily="34" charset="0"/>
                <a:ea typeface="Source Sans Pro" panose="020B0503030403020204" pitchFamily="34" charset="0"/>
              </a:rPr>
              <a:t>New to the CFC?</a:t>
            </a:r>
          </a:p>
        </p:txBody>
      </p:sp>
      <p:sp>
        <p:nvSpPr>
          <p:cNvPr id="11" name="TextBox 10">
            <a:extLst>
              <a:ext uri="{FF2B5EF4-FFF2-40B4-BE49-F238E27FC236}">
                <a16:creationId xmlns:a16="http://schemas.microsoft.com/office/drawing/2014/main" id="{F091F813-2894-3786-D119-FB10DBAB2A98}"/>
              </a:ext>
            </a:extLst>
          </p:cNvPr>
          <p:cNvSpPr txBox="1"/>
          <p:nvPr/>
        </p:nvSpPr>
        <p:spPr>
          <a:xfrm>
            <a:off x="400757" y="1361123"/>
            <a:ext cx="98100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400"/>
              </a:spcAft>
            </a:pPr>
            <a:r>
              <a:rPr lang="en-US" sz="2800">
                <a:latin typeface="Source Sans Pro"/>
                <a:cs typeface="Calibri" panose="020F0502020204030204"/>
              </a:rPr>
              <a:t>Give it a try! </a:t>
            </a:r>
            <a:r>
              <a:rPr lang="en-US" sz="2800" b="1">
                <a:solidFill>
                  <a:srgbClr val="AC1A2F"/>
                </a:solidFill>
                <a:latin typeface="Source Sans Pro"/>
                <a:cs typeface="Calibri" panose="020F0502020204030204"/>
              </a:rPr>
              <a:t>Just $5 per paycheck </a:t>
            </a:r>
            <a:r>
              <a:rPr lang="en-US" sz="2800" i="1">
                <a:latin typeface="Source Sans Pro"/>
                <a:cs typeface="Calibri" panose="020F0502020204030204"/>
              </a:rPr>
              <a:t>($60 or $120 per year) </a:t>
            </a:r>
            <a:r>
              <a:rPr lang="en-US" sz="2800">
                <a:latin typeface="Source Sans Pro"/>
                <a:cs typeface="Calibri" panose="020F0502020204030204"/>
              </a:rPr>
              <a:t>can make a big difference. </a:t>
            </a:r>
            <a:endParaRPr lang="en-US" sz="2800">
              <a:cs typeface="Calibri" panose="020F0502020204030204"/>
            </a:endParaRPr>
          </a:p>
        </p:txBody>
      </p:sp>
      <p:sp>
        <p:nvSpPr>
          <p:cNvPr id="2" name="TextBox 1">
            <a:extLst>
              <a:ext uri="{FF2B5EF4-FFF2-40B4-BE49-F238E27FC236}">
                <a16:creationId xmlns:a16="http://schemas.microsoft.com/office/drawing/2014/main" id="{8E76F087-F9DB-00AE-BE35-BB3D6ECA0AEF}"/>
              </a:ext>
            </a:extLst>
          </p:cNvPr>
          <p:cNvSpPr txBox="1"/>
          <p:nvPr/>
        </p:nvSpPr>
        <p:spPr>
          <a:xfrm>
            <a:off x="2825094" y="2474893"/>
            <a:ext cx="7426438" cy="95410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latin typeface="Source Sans Pro"/>
                <a:ea typeface="Source Sans Pro"/>
              </a:rPr>
              <a:t>Films a deployed service member reading a bedtime story and sends it to their children.</a:t>
            </a:r>
          </a:p>
        </p:txBody>
      </p:sp>
      <p:sp>
        <p:nvSpPr>
          <p:cNvPr id="3" name="TextBox 1">
            <a:extLst>
              <a:ext uri="{FF2B5EF4-FFF2-40B4-BE49-F238E27FC236}">
                <a16:creationId xmlns:a16="http://schemas.microsoft.com/office/drawing/2014/main" id="{8044B150-A462-1CE4-1F8B-D9B716503D82}"/>
              </a:ext>
            </a:extLst>
          </p:cNvPr>
          <p:cNvSpPr txBox="1"/>
          <p:nvPr/>
        </p:nvSpPr>
        <p:spPr>
          <a:xfrm>
            <a:off x="2825094" y="3589214"/>
            <a:ext cx="7303982" cy="95410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latin typeface="Source Sans Pro"/>
                <a:ea typeface="Source Sans Pro"/>
              </a:rPr>
              <a:t>Restores vision for three patients with correctable blindness.</a:t>
            </a:r>
          </a:p>
        </p:txBody>
      </p:sp>
      <p:sp>
        <p:nvSpPr>
          <p:cNvPr id="5" name="TextBox 1">
            <a:extLst>
              <a:ext uri="{FF2B5EF4-FFF2-40B4-BE49-F238E27FC236}">
                <a16:creationId xmlns:a16="http://schemas.microsoft.com/office/drawing/2014/main" id="{F8D8A595-2E62-6CAB-3C39-8086991637BC}"/>
              </a:ext>
            </a:extLst>
          </p:cNvPr>
          <p:cNvSpPr txBox="1"/>
          <p:nvPr/>
        </p:nvSpPr>
        <p:spPr>
          <a:xfrm>
            <a:off x="2825094" y="4698416"/>
            <a:ext cx="7426438"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a:latin typeface="Source Sans Pro"/>
                <a:ea typeface="Source Sans Pro"/>
              </a:rPr>
              <a:t>Shelters a child who is homeless for two weeks.</a:t>
            </a:r>
          </a:p>
        </p:txBody>
      </p:sp>
      <p:sp>
        <p:nvSpPr>
          <p:cNvPr id="6" name="TextBox 1">
            <a:extLst>
              <a:ext uri="{FF2B5EF4-FFF2-40B4-BE49-F238E27FC236}">
                <a16:creationId xmlns:a16="http://schemas.microsoft.com/office/drawing/2014/main" id="{48361FE5-6373-8003-DA9F-9140D63E48D9}"/>
              </a:ext>
            </a:extLst>
          </p:cNvPr>
          <p:cNvSpPr txBox="1"/>
          <p:nvPr/>
        </p:nvSpPr>
        <p:spPr>
          <a:xfrm>
            <a:off x="1566849" y="2700263"/>
            <a:ext cx="101980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3200" b="1">
                <a:solidFill>
                  <a:srgbClr val="003479"/>
                </a:solidFill>
                <a:latin typeface="Source Sans Pro" panose="020B0503030403020204" pitchFamily="34" charset="0"/>
              </a:rPr>
              <a:t>$60</a:t>
            </a:r>
          </a:p>
        </p:txBody>
      </p:sp>
      <p:sp>
        <p:nvSpPr>
          <p:cNvPr id="7" name="TextBox 1">
            <a:extLst>
              <a:ext uri="{FF2B5EF4-FFF2-40B4-BE49-F238E27FC236}">
                <a16:creationId xmlns:a16="http://schemas.microsoft.com/office/drawing/2014/main" id="{F1FC17C1-3164-AB89-1730-0BCD30992C89}"/>
              </a:ext>
            </a:extLst>
          </p:cNvPr>
          <p:cNvSpPr txBox="1"/>
          <p:nvPr/>
        </p:nvSpPr>
        <p:spPr>
          <a:xfrm>
            <a:off x="1566849" y="3758625"/>
            <a:ext cx="101980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3200" b="1">
                <a:solidFill>
                  <a:srgbClr val="003479"/>
                </a:solidFill>
                <a:latin typeface="Source Sans Pro" panose="020B0503030403020204" pitchFamily="34" charset="0"/>
              </a:rPr>
              <a:t>$75</a:t>
            </a:r>
          </a:p>
        </p:txBody>
      </p:sp>
      <p:sp>
        <p:nvSpPr>
          <p:cNvPr id="8" name="TextBox 1">
            <a:extLst>
              <a:ext uri="{FF2B5EF4-FFF2-40B4-BE49-F238E27FC236}">
                <a16:creationId xmlns:a16="http://schemas.microsoft.com/office/drawing/2014/main" id="{5A6C3514-81B3-691D-BE93-B54E7B0D169D}"/>
              </a:ext>
            </a:extLst>
          </p:cNvPr>
          <p:cNvSpPr txBox="1"/>
          <p:nvPr/>
        </p:nvSpPr>
        <p:spPr>
          <a:xfrm>
            <a:off x="1371600" y="4673025"/>
            <a:ext cx="121505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3200" b="1">
                <a:solidFill>
                  <a:srgbClr val="003479"/>
                </a:solidFill>
                <a:latin typeface="Source Sans Pro" panose="020B0503030403020204" pitchFamily="34" charset="0"/>
              </a:rPr>
              <a:t>$100</a:t>
            </a:r>
          </a:p>
        </p:txBody>
      </p:sp>
    </p:spTree>
    <p:extLst>
      <p:ext uri="{BB962C8B-B14F-4D97-AF65-F5344CB8AC3E}">
        <p14:creationId xmlns:p14="http://schemas.microsoft.com/office/powerpoint/2010/main" val="2913231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820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A2873-BD15-EF0A-BF08-B22877C59CB4}"/>
              </a:ext>
            </a:extLst>
          </p:cNvPr>
          <p:cNvSpPr>
            <a:spLocks noGrp="1"/>
          </p:cNvSpPr>
          <p:nvPr>
            <p:ph type="ctrTitle"/>
          </p:nvPr>
        </p:nvSpPr>
        <p:spPr>
          <a:xfrm>
            <a:off x="0" y="825265"/>
            <a:ext cx="4648200" cy="1905000"/>
          </a:xfrm>
        </p:spPr>
        <p:txBody>
          <a:bodyPr>
            <a:normAutofit fontScale="90000"/>
          </a:bodyPr>
          <a:lstStyle/>
          <a:p>
            <a:pPr algn="ctr"/>
            <a:r>
              <a:rPr lang="en-US" sz="2700" i="1"/>
              <a:t>Welcome to the 2023 </a:t>
            </a:r>
            <a:r>
              <a:rPr lang="en-US" sz="5300"/>
              <a:t>Combined Federal Campaign (CFC)</a:t>
            </a:r>
            <a:endParaRPr lang="en-US"/>
          </a:p>
        </p:txBody>
      </p:sp>
      <p:sp>
        <p:nvSpPr>
          <p:cNvPr id="5" name="Subtitle 4">
            <a:extLst>
              <a:ext uri="{FF2B5EF4-FFF2-40B4-BE49-F238E27FC236}">
                <a16:creationId xmlns:a16="http://schemas.microsoft.com/office/drawing/2014/main" id="{D8F29FC9-7D12-5293-0C79-AB9DDFE28D69}"/>
              </a:ext>
            </a:extLst>
          </p:cNvPr>
          <p:cNvSpPr>
            <a:spLocks noGrp="1"/>
          </p:cNvSpPr>
          <p:nvPr>
            <p:ph type="subTitle" idx="1"/>
          </p:nvPr>
        </p:nvSpPr>
        <p:spPr>
          <a:xfrm>
            <a:off x="0" y="4419600"/>
            <a:ext cx="4648200" cy="900584"/>
          </a:xfrm>
        </p:spPr>
        <p:txBody>
          <a:bodyPr>
            <a:normAutofit/>
          </a:bodyPr>
          <a:lstStyle/>
          <a:p>
            <a:r>
              <a:rPr lang="en-US" sz="2800"/>
              <a:t>Sept 1, 2023 – Jan 15, 2024</a:t>
            </a:r>
          </a:p>
        </p:txBody>
      </p:sp>
    </p:spTree>
    <p:extLst>
      <p:ext uri="{BB962C8B-B14F-4D97-AF65-F5344CB8AC3E}">
        <p14:creationId xmlns:p14="http://schemas.microsoft.com/office/powerpoint/2010/main" val="1896541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6C9AB-7D44-609B-DEAD-D0220BDD9D7A}"/>
              </a:ext>
            </a:extLst>
          </p:cNvPr>
          <p:cNvSpPr>
            <a:spLocks noGrp="1"/>
          </p:cNvSpPr>
          <p:nvPr>
            <p:ph type="title"/>
          </p:nvPr>
        </p:nvSpPr>
        <p:spPr/>
        <p:txBody>
          <a:bodyPr/>
          <a:lstStyle/>
          <a:p>
            <a:r>
              <a:rPr lang="en-US">
                <a:latin typeface="Source Sans Pro" panose="020B0503030403020204" pitchFamily="34" charset="0"/>
                <a:ea typeface="Source Sans Pro" panose="020B0503030403020204" pitchFamily="34" charset="0"/>
              </a:rPr>
              <a:t>How does the CFC work?</a:t>
            </a:r>
          </a:p>
        </p:txBody>
      </p:sp>
      <p:sp>
        <p:nvSpPr>
          <p:cNvPr id="3" name="TextBox 2">
            <a:extLst>
              <a:ext uri="{FF2B5EF4-FFF2-40B4-BE49-F238E27FC236}">
                <a16:creationId xmlns:a16="http://schemas.microsoft.com/office/drawing/2014/main" id="{70C1F2E3-A6E1-3A8C-3D7D-B718730725F1}"/>
              </a:ext>
            </a:extLst>
          </p:cNvPr>
          <p:cNvSpPr txBox="1"/>
          <p:nvPr/>
        </p:nvSpPr>
        <p:spPr>
          <a:xfrm>
            <a:off x="1476384" y="1719165"/>
            <a:ext cx="10189143" cy="4177095"/>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i="0" u="none" strike="noStrike">
                <a:solidFill>
                  <a:srgbClr val="003479"/>
                </a:solidFill>
                <a:effectLst/>
                <a:latin typeface="Source Sans Pro"/>
                <a:ea typeface="Source Sans Pro"/>
              </a:rPr>
              <a:t>Choose your cause.</a:t>
            </a:r>
            <a:r>
              <a:rPr lang="en-US" sz="3600" b="0" i="0" u="none" strike="noStrike">
                <a:solidFill>
                  <a:srgbClr val="003479"/>
                </a:solidFill>
                <a:effectLst/>
                <a:latin typeface="Source Sans Pro"/>
                <a:ea typeface="Source Sans Pro"/>
              </a:rPr>
              <a:t> </a:t>
            </a:r>
          </a:p>
          <a:p>
            <a:r>
              <a:rPr lang="en-US" sz="2800" b="0" i="0" u="none" strike="noStrike">
                <a:solidFill>
                  <a:schemeClr val="accent3">
                    <a:lumMod val="50000"/>
                  </a:schemeClr>
                </a:solidFill>
                <a:effectLst/>
                <a:latin typeface="Source Sans Pro"/>
                <a:ea typeface="Source Sans Pro"/>
              </a:rPr>
              <a:t>The CFC has vetted </a:t>
            </a:r>
            <a:r>
              <a:rPr lang="en-US" sz="2800">
                <a:solidFill>
                  <a:schemeClr val="accent3">
                    <a:lumMod val="50000"/>
                  </a:schemeClr>
                </a:solidFill>
                <a:latin typeface="Source Sans Pro"/>
                <a:ea typeface="Source Sans Pro"/>
                <a:cs typeface="Calibri"/>
              </a:rPr>
              <a:t>charities</a:t>
            </a:r>
            <a:r>
              <a:rPr lang="en-US" sz="2800" b="0" i="0" u="none" strike="noStrike">
                <a:solidFill>
                  <a:schemeClr val="accent3">
                    <a:lumMod val="50000"/>
                  </a:schemeClr>
                </a:solidFill>
                <a:effectLst/>
                <a:latin typeface="Source Sans Pro"/>
                <a:ea typeface="Source Sans Pro"/>
              </a:rPr>
              <a:t> for any cause you are passionate about.</a:t>
            </a:r>
          </a:p>
          <a:p>
            <a:pPr marL="137160">
              <a:buFont typeface="+mj-lt"/>
              <a:buAutoNum type="arabicPeriod"/>
            </a:pPr>
            <a:endParaRPr lang="en-US" sz="2800" b="0" i="0" u="none" strike="noStrike">
              <a:solidFill>
                <a:srgbClr val="222222"/>
              </a:solidFill>
              <a:effectLst/>
              <a:latin typeface="Source Sans Pro" panose="020B0503030403020204" pitchFamily="34" charset="77"/>
              <a:ea typeface="Source Sans Pro"/>
            </a:endParaRPr>
          </a:p>
          <a:p>
            <a:r>
              <a:rPr lang="en-US" sz="3600" b="1" i="0" u="none" strike="noStrike">
                <a:solidFill>
                  <a:srgbClr val="003479"/>
                </a:solidFill>
                <a:effectLst/>
                <a:latin typeface="Source Sans Pro"/>
                <a:ea typeface="Source Sans Pro"/>
              </a:rPr>
              <a:t>Make your pledge. </a:t>
            </a:r>
          </a:p>
          <a:p>
            <a:r>
              <a:rPr lang="en-US" sz="2800" b="0" i="0" u="none" strike="noStrike">
                <a:solidFill>
                  <a:schemeClr val="accent3">
                    <a:lumMod val="50000"/>
                  </a:schemeClr>
                </a:solidFill>
                <a:effectLst/>
                <a:latin typeface="Source Sans Pro"/>
                <a:ea typeface="Source Sans Pro"/>
              </a:rPr>
              <a:t>GIVE HAPPY by donating a little from each paycheck or pledging a few volunteer hours a month.</a:t>
            </a:r>
          </a:p>
          <a:p>
            <a:pPr marL="137160">
              <a:buFont typeface="+mj-lt"/>
              <a:buAutoNum type="arabicPeriod"/>
            </a:pPr>
            <a:endParaRPr lang="en-US" sz="2800">
              <a:solidFill>
                <a:srgbClr val="222222"/>
              </a:solidFill>
              <a:latin typeface="Source Sans Pro" panose="020B0503030403020204" pitchFamily="34" charset="77"/>
              <a:ea typeface="Source Sans Pro"/>
            </a:endParaRPr>
          </a:p>
          <a:p>
            <a:r>
              <a:rPr lang="en-US" sz="3600" b="1">
                <a:solidFill>
                  <a:srgbClr val="003479"/>
                </a:solidFill>
                <a:latin typeface="Source Sans Pro"/>
                <a:ea typeface="Source Sans Pro"/>
              </a:rPr>
              <a:t>Get happy. </a:t>
            </a:r>
            <a:endParaRPr lang="en-US" sz="3600" b="1" i="0" u="none" strike="noStrike">
              <a:solidFill>
                <a:srgbClr val="003479"/>
              </a:solidFill>
              <a:effectLst/>
              <a:latin typeface="Source Sans Pro" panose="020B0503030403020204" pitchFamily="34" charset="77"/>
              <a:ea typeface="Source Sans Pro"/>
            </a:endParaRPr>
          </a:p>
          <a:p>
            <a:r>
              <a:rPr lang="en-US" sz="2800" b="0" i="0" u="none" strike="noStrike">
                <a:solidFill>
                  <a:schemeClr val="accent3">
                    <a:lumMod val="50000"/>
                  </a:schemeClr>
                </a:solidFill>
                <a:effectLst/>
                <a:latin typeface="Source Sans Pro"/>
                <a:ea typeface="Source Sans Pro"/>
              </a:rPr>
              <a:t>Studies show when you GIVE HAPPY, you get happy too!</a:t>
            </a:r>
            <a:endParaRPr lang="en-US" sz="2800">
              <a:solidFill>
                <a:schemeClr val="accent3">
                  <a:lumMod val="50000"/>
                </a:schemeClr>
              </a:solidFill>
              <a:latin typeface="Source Sans Pro"/>
              <a:ea typeface="Source Sans Pro"/>
            </a:endParaRPr>
          </a:p>
        </p:txBody>
      </p:sp>
      <p:pic>
        <p:nvPicPr>
          <p:cNvPr id="5" name="Graphic 1" descr="Heart outline">
            <a:extLst>
              <a:ext uri="{FF2B5EF4-FFF2-40B4-BE49-F238E27FC236}">
                <a16:creationId xmlns:a16="http://schemas.microsoft.com/office/drawing/2014/main" id="{420851A7-E2D3-FDD6-416D-56E03D7909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452" y="1716712"/>
            <a:ext cx="955107" cy="934507"/>
          </a:xfrm>
          <a:prstGeom prst="rect">
            <a:avLst/>
          </a:prstGeom>
        </p:spPr>
      </p:pic>
      <p:pic>
        <p:nvPicPr>
          <p:cNvPr id="6" name="Graphic 1" descr="Checkbox Checked outline">
            <a:extLst>
              <a:ext uri="{FF2B5EF4-FFF2-40B4-BE49-F238E27FC236}">
                <a16:creationId xmlns:a16="http://schemas.microsoft.com/office/drawing/2014/main" id="{6701FE04-A9EA-7E32-7C79-2A18BA08F7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504" y="3187082"/>
            <a:ext cx="1171729" cy="1229237"/>
          </a:xfrm>
          <a:prstGeom prst="rect">
            <a:avLst/>
          </a:prstGeom>
        </p:spPr>
      </p:pic>
      <p:pic>
        <p:nvPicPr>
          <p:cNvPr id="7" name="Graphic 1" descr="Smiling face outline with solid fill">
            <a:extLst>
              <a:ext uri="{FF2B5EF4-FFF2-40B4-BE49-F238E27FC236}">
                <a16:creationId xmlns:a16="http://schemas.microsoft.com/office/drawing/2014/main" id="{E997435E-57BD-3BC9-E1DB-3EA6D1826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106" y="4977843"/>
            <a:ext cx="928191" cy="913815"/>
          </a:xfrm>
          <a:prstGeom prst="rect">
            <a:avLst/>
          </a:prstGeom>
        </p:spPr>
      </p:pic>
    </p:spTree>
    <p:extLst>
      <p:ext uri="{BB962C8B-B14F-4D97-AF65-F5344CB8AC3E}">
        <p14:creationId xmlns:p14="http://schemas.microsoft.com/office/powerpoint/2010/main" val="3954521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B2FEFD-FA80-FD63-4CDB-9E57B2B36E3A}"/>
              </a:ext>
            </a:extLst>
          </p:cNvPr>
          <p:cNvSpPr>
            <a:spLocks noGrp="1"/>
          </p:cNvSpPr>
          <p:nvPr>
            <p:ph type="title"/>
          </p:nvPr>
        </p:nvSpPr>
        <p:spPr/>
        <p:txBody>
          <a:bodyPr/>
          <a:lstStyle/>
          <a:p>
            <a:r>
              <a:rPr lang="en-US">
                <a:latin typeface="Source Sans Pro" panose="020B0503030403020204" pitchFamily="34" charset="0"/>
                <a:ea typeface="Source Sans Pro" panose="020B0503030403020204" pitchFamily="34" charset="0"/>
              </a:rPr>
              <a:t>The CFC needs YOU!</a:t>
            </a:r>
          </a:p>
        </p:txBody>
      </p:sp>
      <p:pic>
        <p:nvPicPr>
          <p:cNvPr id="3" name="Picture 2">
            <a:extLst>
              <a:ext uri="{FF2B5EF4-FFF2-40B4-BE49-F238E27FC236}">
                <a16:creationId xmlns:a16="http://schemas.microsoft.com/office/drawing/2014/main" id="{4E2DFBBD-9098-9638-41EE-D9487F0684EA}"/>
              </a:ext>
            </a:extLst>
          </p:cNvPr>
          <p:cNvPicPr>
            <a:picLocks noChangeAspect="1"/>
          </p:cNvPicPr>
          <p:nvPr/>
        </p:nvPicPr>
        <p:blipFill>
          <a:blip r:embed="rId3"/>
          <a:stretch>
            <a:fillRect/>
          </a:stretch>
        </p:blipFill>
        <p:spPr>
          <a:xfrm>
            <a:off x="780203" y="1904999"/>
            <a:ext cx="10897384" cy="3124201"/>
          </a:xfrm>
          <a:prstGeom prst="rect">
            <a:avLst/>
          </a:prstGeom>
        </p:spPr>
      </p:pic>
    </p:spTree>
    <p:extLst>
      <p:ext uri="{BB962C8B-B14F-4D97-AF65-F5344CB8AC3E}">
        <p14:creationId xmlns:p14="http://schemas.microsoft.com/office/powerpoint/2010/main" val="1067052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child, indoor&#10;&#10;Description automatically generated">
            <a:extLst>
              <a:ext uri="{FF2B5EF4-FFF2-40B4-BE49-F238E27FC236}">
                <a16:creationId xmlns:a16="http://schemas.microsoft.com/office/drawing/2014/main" id="{FDD32376-3B55-8B26-8D57-EF93B3F78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97" y="359937"/>
            <a:ext cx="6176770" cy="6138125"/>
          </a:xfrm>
          <a:prstGeom prst="rect">
            <a:avLst/>
          </a:prstGeom>
        </p:spPr>
      </p:pic>
    </p:spTree>
    <p:extLst>
      <p:ext uri="{BB962C8B-B14F-4D97-AF65-F5344CB8AC3E}">
        <p14:creationId xmlns:p14="http://schemas.microsoft.com/office/powerpoint/2010/main" val="3520437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7B5239-4443-B486-EE91-DF4B41C21FC6}"/>
              </a:ext>
            </a:extLst>
          </p:cNvPr>
          <p:cNvSpPr txBox="1">
            <a:spLocks/>
          </p:cNvSpPr>
          <p:nvPr/>
        </p:nvSpPr>
        <p:spPr>
          <a:xfrm>
            <a:off x="1688165" y="1695774"/>
            <a:ext cx="2254442" cy="1323439"/>
          </a:xfrm>
          <a:prstGeom prst="rect">
            <a:avLst/>
          </a:prstGeom>
          <a:noFill/>
        </p:spPr>
        <p:txBody>
          <a:bodyPr wrap="square">
            <a:spAutoFit/>
          </a:bodyPr>
          <a:lstStyle/>
          <a:p>
            <a:pPr algn="ctr"/>
            <a:r>
              <a:rPr lang="en-US" sz="2400" i="1">
                <a:solidFill>
                  <a:srgbClr val="AC1A2F"/>
                </a:solidFill>
                <a:latin typeface="Source Sans Pro" panose="020B0503030403020204" pitchFamily="34" charset="0"/>
              </a:rPr>
              <a:t>Give through </a:t>
            </a:r>
          </a:p>
          <a:p>
            <a:pPr algn="ctr"/>
            <a:r>
              <a:rPr lang="en-US" sz="2800" b="1">
                <a:solidFill>
                  <a:srgbClr val="003479"/>
                </a:solidFill>
                <a:latin typeface="Source Sans Pro" panose="020B0503030403020204" pitchFamily="34" charset="0"/>
              </a:rPr>
              <a:t>PAYROLL DEDUCTION</a:t>
            </a:r>
            <a:r>
              <a:rPr lang="en-US" sz="2800">
                <a:latin typeface="Source Sans Pro" panose="020B0503030403020204" pitchFamily="34" charset="0"/>
              </a:rPr>
              <a:t> </a:t>
            </a:r>
          </a:p>
        </p:txBody>
      </p:sp>
      <p:sp>
        <p:nvSpPr>
          <p:cNvPr id="4" name="TextBox 3">
            <a:extLst>
              <a:ext uri="{FF2B5EF4-FFF2-40B4-BE49-F238E27FC236}">
                <a16:creationId xmlns:a16="http://schemas.microsoft.com/office/drawing/2014/main" id="{4A8C8BB4-77B6-CD77-E9AF-3C97E5FC7772}"/>
              </a:ext>
            </a:extLst>
          </p:cNvPr>
          <p:cNvSpPr txBox="1">
            <a:spLocks/>
          </p:cNvSpPr>
          <p:nvPr/>
        </p:nvSpPr>
        <p:spPr>
          <a:xfrm>
            <a:off x="4968778" y="1695774"/>
            <a:ext cx="2254442" cy="1323439"/>
          </a:xfrm>
          <a:prstGeom prst="rect">
            <a:avLst/>
          </a:prstGeom>
          <a:noFill/>
        </p:spPr>
        <p:txBody>
          <a:bodyPr wrap="square">
            <a:spAutoFit/>
          </a:bodyPr>
          <a:lstStyle/>
          <a:p>
            <a:pPr algn="ctr"/>
            <a:r>
              <a:rPr lang="en-US" sz="2400" i="1">
                <a:solidFill>
                  <a:srgbClr val="AC1A2F"/>
                </a:solidFill>
                <a:latin typeface="Source Sans Pro" panose="020B0503030403020204" pitchFamily="34" charset="0"/>
              </a:rPr>
              <a:t>Give to </a:t>
            </a:r>
          </a:p>
          <a:p>
            <a:pPr algn="ctr"/>
            <a:r>
              <a:rPr lang="en-US" sz="2800" b="1">
                <a:solidFill>
                  <a:srgbClr val="003479"/>
                </a:solidFill>
                <a:latin typeface="Source Sans Pro" panose="020B0503030403020204" pitchFamily="34" charset="0"/>
              </a:rPr>
              <a:t>MULTIPLE CHARITIES</a:t>
            </a:r>
            <a:r>
              <a:rPr lang="en-US" sz="2000" b="1">
                <a:solidFill>
                  <a:srgbClr val="003479"/>
                </a:solidFill>
                <a:latin typeface="Source Sans Pro" panose="020B0503030403020204" pitchFamily="34" charset="0"/>
              </a:rPr>
              <a:t> </a:t>
            </a:r>
          </a:p>
        </p:txBody>
      </p:sp>
      <p:sp>
        <p:nvSpPr>
          <p:cNvPr id="5" name="TextBox 4">
            <a:extLst>
              <a:ext uri="{FF2B5EF4-FFF2-40B4-BE49-F238E27FC236}">
                <a16:creationId xmlns:a16="http://schemas.microsoft.com/office/drawing/2014/main" id="{8368CDC0-C0BC-9BA1-4306-E89BD0CAFDDB}"/>
              </a:ext>
            </a:extLst>
          </p:cNvPr>
          <p:cNvSpPr txBox="1">
            <a:spLocks/>
          </p:cNvSpPr>
          <p:nvPr/>
        </p:nvSpPr>
        <p:spPr>
          <a:xfrm>
            <a:off x="7969223" y="1721371"/>
            <a:ext cx="2534612" cy="1323439"/>
          </a:xfrm>
          <a:prstGeom prst="rect">
            <a:avLst/>
          </a:prstGeom>
          <a:noFill/>
        </p:spPr>
        <p:txBody>
          <a:bodyPr wrap="square" lIns="91440" tIns="45720" rIns="91440" bIns="45720" rtlCol="0" anchor="t">
            <a:spAutoFit/>
          </a:bodyPr>
          <a:lstStyle/>
          <a:p>
            <a:pPr algn="ctr"/>
            <a:r>
              <a:rPr lang="en-US" sz="2400" i="1">
                <a:solidFill>
                  <a:srgbClr val="AC1A2F"/>
                </a:solidFill>
                <a:latin typeface="Source Sans Pro" panose="020B0503030403020204" pitchFamily="34" charset="0"/>
              </a:rPr>
              <a:t>Give together for </a:t>
            </a:r>
          </a:p>
          <a:p>
            <a:pPr algn="ctr"/>
            <a:r>
              <a:rPr lang="en-US" sz="2800" b="1">
                <a:solidFill>
                  <a:srgbClr val="003479"/>
                </a:solidFill>
                <a:latin typeface="Source Sans Pro" panose="020B0503030403020204" pitchFamily="34" charset="0"/>
              </a:rPr>
              <a:t>GREATER IMPACT </a:t>
            </a:r>
            <a:endParaRPr lang="en-US" sz="2000" b="1">
              <a:solidFill>
                <a:srgbClr val="003479"/>
              </a:solidFill>
              <a:latin typeface="Source Sans Pro" panose="020B0503030403020204" pitchFamily="34" charset="0"/>
              <a:cs typeface="Calibri"/>
            </a:endParaRPr>
          </a:p>
        </p:txBody>
      </p:sp>
      <p:pic>
        <p:nvPicPr>
          <p:cNvPr id="7" name="Picture 6">
            <a:extLst>
              <a:ext uri="{FF2B5EF4-FFF2-40B4-BE49-F238E27FC236}">
                <a16:creationId xmlns:a16="http://schemas.microsoft.com/office/drawing/2014/main" id="{F3CA3D4D-C097-5783-3BDE-308586C15C72}"/>
              </a:ext>
            </a:extLst>
          </p:cNvPr>
          <p:cNvPicPr>
            <a:picLocks noChangeAspect="1"/>
          </p:cNvPicPr>
          <p:nvPr/>
        </p:nvPicPr>
        <p:blipFill>
          <a:blip r:embed="rId3"/>
          <a:stretch>
            <a:fillRect/>
          </a:stretch>
        </p:blipFill>
        <p:spPr>
          <a:xfrm>
            <a:off x="2157717" y="3130206"/>
            <a:ext cx="1315338" cy="1315338"/>
          </a:xfrm>
          <a:prstGeom prst="rect">
            <a:avLst/>
          </a:prstGeom>
        </p:spPr>
      </p:pic>
      <p:pic>
        <p:nvPicPr>
          <p:cNvPr id="8" name="Graphic 7" descr="Icons of 4 people with solid blue fill">
            <a:extLst>
              <a:ext uri="{FF2B5EF4-FFF2-40B4-BE49-F238E27FC236}">
                <a16:creationId xmlns:a16="http://schemas.microsoft.com/office/drawing/2014/main" id="{1A83DACA-355E-B2CD-25A8-92E5370930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9614" y="2941490"/>
            <a:ext cx="1692770" cy="1692770"/>
          </a:xfrm>
          <a:prstGeom prst="rect">
            <a:avLst/>
          </a:prstGeom>
        </p:spPr>
      </p:pic>
      <p:pic>
        <p:nvPicPr>
          <p:cNvPr id="9" name="Picture 8">
            <a:extLst>
              <a:ext uri="{FF2B5EF4-FFF2-40B4-BE49-F238E27FC236}">
                <a16:creationId xmlns:a16="http://schemas.microsoft.com/office/drawing/2014/main" id="{BCF0CF5E-AF64-EE05-E262-F890BCB1E866}"/>
              </a:ext>
            </a:extLst>
          </p:cNvPr>
          <p:cNvPicPr>
            <a:picLocks noChangeAspect="1"/>
          </p:cNvPicPr>
          <p:nvPr/>
        </p:nvPicPr>
        <p:blipFill>
          <a:blip r:embed="rId6"/>
          <a:stretch>
            <a:fillRect/>
          </a:stretch>
        </p:blipFill>
        <p:spPr>
          <a:xfrm>
            <a:off x="8605738" y="3153414"/>
            <a:ext cx="1261582" cy="1261582"/>
          </a:xfrm>
          <a:prstGeom prst="rect">
            <a:avLst/>
          </a:prstGeom>
        </p:spPr>
      </p:pic>
      <p:pic>
        <p:nvPicPr>
          <p:cNvPr id="2" name="Picture 9" descr="Give Happy CFC Logo H.png">
            <a:extLst>
              <a:ext uri="{FF2B5EF4-FFF2-40B4-BE49-F238E27FC236}">
                <a16:creationId xmlns:a16="http://schemas.microsoft.com/office/drawing/2014/main" id="{241B4503-7B2B-6509-0403-FF7BDCA3C016}"/>
              </a:ext>
            </a:extLst>
          </p:cNvPr>
          <p:cNvPicPr>
            <a:picLocks noChangeAspect="1"/>
          </p:cNvPicPr>
          <p:nvPr/>
        </p:nvPicPr>
        <p:blipFill>
          <a:blip r:embed="rId7"/>
          <a:stretch>
            <a:fillRect/>
          </a:stretch>
        </p:blipFill>
        <p:spPr>
          <a:xfrm>
            <a:off x="3775495" y="4864035"/>
            <a:ext cx="4655388" cy="1198722"/>
          </a:xfrm>
          <a:prstGeom prst="rect">
            <a:avLst/>
          </a:prstGeom>
        </p:spPr>
      </p:pic>
      <p:sp>
        <p:nvSpPr>
          <p:cNvPr id="11" name="Rectangle 10">
            <a:extLst>
              <a:ext uri="{FF2B5EF4-FFF2-40B4-BE49-F238E27FC236}">
                <a16:creationId xmlns:a16="http://schemas.microsoft.com/office/drawing/2014/main" id="{174F3B27-E64A-4BFB-284C-2B154150AB24}"/>
              </a:ext>
            </a:extLst>
          </p:cNvPr>
          <p:cNvSpPr/>
          <p:nvPr/>
        </p:nvSpPr>
        <p:spPr>
          <a:xfrm>
            <a:off x="9064255" y="6052584"/>
            <a:ext cx="2487283" cy="704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84DE1E95-F579-F457-330D-D2849DFC7EC6}"/>
              </a:ext>
            </a:extLst>
          </p:cNvPr>
          <p:cNvSpPr>
            <a:spLocks noGrp="1"/>
          </p:cNvSpPr>
          <p:nvPr>
            <p:ph type="title"/>
          </p:nvPr>
        </p:nvSpPr>
        <p:spPr>
          <a:xfrm>
            <a:off x="381001" y="417206"/>
            <a:ext cx="11074400" cy="853182"/>
          </a:xfrm>
        </p:spPr>
        <p:txBody>
          <a:bodyPr/>
          <a:lstStyle/>
          <a:p>
            <a:r>
              <a:rPr lang="en-US">
                <a:latin typeface="Source Sans Pro" panose="020B0503030403020204" pitchFamily="34" charset="0"/>
                <a:ea typeface="Source Sans Pro" panose="020B0503030403020204" pitchFamily="34" charset="0"/>
              </a:rPr>
              <a:t>Why give through the CFC…</a:t>
            </a:r>
          </a:p>
        </p:txBody>
      </p:sp>
    </p:spTree>
    <p:extLst>
      <p:ext uri="{BB962C8B-B14F-4D97-AF65-F5344CB8AC3E}">
        <p14:creationId xmlns:p14="http://schemas.microsoft.com/office/powerpoint/2010/main" val="1295163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A5D46A-A50B-AD59-6B75-693AB9B7913E}"/>
              </a:ext>
            </a:extLst>
          </p:cNvPr>
          <p:cNvSpPr>
            <a:spLocks noGrp="1"/>
          </p:cNvSpPr>
          <p:nvPr>
            <p:ph type="title"/>
          </p:nvPr>
        </p:nvSpPr>
        <p:spPr/>
        <p:txBody>
          <a:bodyPr/>
          <a:lstStyle/>
          <a:p>
            <a:r>
              <a:rPr lang="en-US">
                <a:latin typeface="Source Sans Pro" panose="020B0503030403020204" pitchFamily="34" charset="0"/>
                <a:ea typeface="Source Sans Pro" panose="020B0503030403020204" pitchFamily="34" charset="0"/>
              </a:rPr>
              <a:t>Here are a few more reasons…</a:t>
            </a:r>
          </a:p>
        </p:txBody>
      </p:sp>
      <p:sp>
        <p:nvSpPr>
          <p:cNvPr id="4" name="Rectangle 3">
            <a:extLst>
              <a:ext uri="{FF2B5EF4-FFF2-40B4-BE49-F238E27FC236}">
                <a16:creationId xmlns:a16="http://schemas.microsoft.com/office/drawing/2014/main" id="{AF8E29FB-DBDE-FD82-3C26-D3D44370F880}"/>
              </a:ext>
            </a:extLst>
          </p:cNvPr>
          <p:cNvSpPr/>
          <p:nvPr/>
        </p:nvSpPr>
        <p:spPr>
          <a:xfrm>
            <a:off x="1232479" y="1560130"/>
            <a:ext cx="3699741" cy="3639588"/>
          </a:xfrm>
          <a:prstGeom prst="rect">
            <a:avLst/>
          </a:prstGeom>
        </p:spPr>
        <p:txBody>
          <a:bodyPr/>
          <a:lstStyle/>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Tax-Deductible Giving </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Unrestricted Funds for Charities</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Easy to Renew</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Long-Standing Federal Tradition</a:t>
            </a:r>
          </a:p>
        </p:txBody>
      </p:sp>
      <p:sp>
        <p:nvSpPr>
          <p:cNvPr id="5" name="TextBox 4">
            <a:extLst>
              <a:ext uri="{FF2B5EF4-FFF2-40B4-BE49-F238E27FC236}">
                <a16:creationId xmlns:a16="http://schemas.microsoft.com/office/drawing/2014/main" id="{B9C00F15-A284-52FC-95E9-50F35CEAD6F8}"/>
              </a:ext>
            </a:extLst>
          </p:cNvPr>
          <p:cNvSpPr txBox="1"/>
          <p:nvPr/>
        </p:nvSpPr>
        <p:spPr>
          <a:xfrm>
            <a:off x="5913580" y="1560130"/>
            <a:ext cx="4491181" cy="3570208"/>
          </a:xfrm>
          <a:prstGeom prst="rect">
            <a:avLst/>
          </a:prstGeom>
          <a:noFill/>
        </p:spPr>
        <p:txBody>
          <a:bodyPr wrap="square">
            <a:spAutoFit/>
          </a:bodyPr>
          <a:lstStyle/>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Pledge Volunteer Hours</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Secure Online Giving Platform</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Thousands of Vetted Charities</a:t>
            </a:r>
          </a:p>
          <a:p>
            <a:pPr marL="512064" indent="-512064">
              <a:spcAft>
                <a:spcPts val="1200"/>
              </a:spcAft>
              <a:buFont typeface="Arial" panose="020B0604020202020204" pitchFamily="34" charset="0"/>
              <a:buChar char="•"/>
            </a:pPr>
            <a:r>
              <a:rPr lang="en-US" sz="2800">
                <a:solidFill>
                  <a:schemeClr val="accent3">
                    <a:lumMod val="50000"/>
                  </a:schemeClr>
                </a:solidFill>
                <a:latin typeface="Source Sans Pro" panose="020B0503030403020204" pitchFamily="34" charset="0"/>
                <a:ea typeface="Source Sans Pro" panose="020B0503030403020204" pitchFamily="34" charset="0"/>
              </a:rPr>
              <a:t>Makes Fundraising Easier for Charities</a:t>
            </a:r>
          </a:p>
        </p:txBody>
      </p:sp>
    </p:spTree>
    <p:extLst>
      <p:ext uri="{BB962C8B-B14F-4D97-AF65-F5344CB8AC3E}">
        <p14:creationId xmlns:p14="http://schemas.microsoft.com/office/powerpoint/2010/main" val="4024136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outdoor, person&#10;&#10;Description automatically generated">
            <a:extLst>
              <a:ext uri="{FF2B5EF4-FFF2-40B4-BE49-F238E27FC236}">
                <a16:creationId xmlns:a16="http://schemas.microsoft.com/office/drawing/2014/main" id="{6DCAF40B-D979-6B80-8A9C-595A6404A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15" y="232146"/>
            <a:ext cx="6367011" cy="6393707"/>
          </a:xfrm>
          <a:prstGeom prst="rect">
            <a:avLst/>
          </a:prstGeom>
        </p:spPr>
      </p:pic>
    </p:spTree>
    <p:extLst>
      <p:ext uri="{BB962C8B-B14F-4D97-AF65-F5344CB8AC3E}">
        <p14:creationId xmlns:p14="http://schemas.microsoft.com/office/powerpoint/2010/main" val="2659384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380B2F-7B59-F5CF-5FBB-C07D98E8310D}"/>
              </a:ext>
            </a:extLst>
          </p:cNvPr>
          <p:cNvPicPr>
            <a:picLocks noChangeAspect="1"/>
          </p:cNvPicPr>
          <p:nvPr/>
        </p:nvPicPr>
        <p:blipFill>
          <a:blip r:embed="rId3"/>
          <a:stretch>
            <a:fillRect/>
          </a:stretch>
        </p:blipFill>
        <p:spPr>
          <a:xfrm>
            <a:off x="6921786" y="4098972"/>
            <a:ext cx="759739" cy="1160973"/>
          </a:xfrm>
          <a:prstGeom prst="rect">
            <a:avLst/>
          </a:prstGeom>
        </p:spPr>
      </p:pic>
      <p:pic>
        <p:nvPicPr>
          <p:cNvPr id="4" name="Picture 3">
            <a:extLst>
              <a:ext uri="{FF2B5EF4-FFF2-40B4-BE49-F238E27FC236}">
                <a16:creationId xmlns:a16="http://schemas.microsoft.com/office/drawing/2014/main" id="{AC4D2188-57D9-C5F6-4997-66C426E5040B}"/>
              </a:ext>
            </a:extLst>
          </p:cNvPr>
          <p:cNvPicPr>
            <a:picLocks noChangeAspect="1"/>
          </p:cNvPicPr>
          <p:nvPr/>
        </p:nvPicPr>
        <p:blipFill rotWithShape="1">
          <a:blip r:embed="rId4"/>
          <a:srcRect l="18716" t="7645" r="66662" b="80835"/>
          <a:stretch/>
        </p:blipFill>
        <p:spPr>
          <a:xfrm>
            <a:off x="733047" y="1744000"/>
            <a:ext cx="1811239" cy="1186778"/>
          </a:xfrm>
          <a:prstGeom prst="rect">
            <a:avLst/>
          </a:prstGeom>
        </p:spPr>
      </p:pic>
      <p:pic>
        <p:nvPicPr>
          <p:cNvPr id="5" name="Picture 4">
            <a:extLst>
              <a:ext uri="{FF2B5EF4-FFF2-40B4-BE49-F238E27FC236}">
                <a16:creationId xmlns:a16="http://schemas.microsoft.com/office/drawing/2014/main" id="{6140AD2B-6F48-AC9B-8BF3-7CC43AE9D302}"/>
              </a:ext>
            </a:extLst>
          </p:cNvPr>
          <p:cNvPicPr>
            <a:picLocks noChangeAspect="1"/>
          </p:cNvPicPr>
          <p:nvPr/>
        </p:nvPicPr>
        <p:blipFill rotWithShape="1">
          <a:blip r:embed="rId5"/>
          <a:srcRect l="47341" t="91488" r="46961" b="-818"/>
          <a:stretch/>
        </p:blipFill>
        <p:spPr>
          <a:xfrm>
            <a:off x="6947597" y="4304715"/>
            <a:ext cx="744943" cy="749486"/>
          </a:xfrm>
          <a:prstGeom prst="rect">
            <a:avLst/>
          </a:prstGeom>
        </p:spPr>
      </p:pic>
      <p:sp>
        <p:nvSpPr>
          <p:cNvPr id="6" name="TextBox 5">
            <a:extLst>
              <a:ext uri="{FF2B5EF4-FFF2-40B4-BE49-F238E27FC236}">
                <a16:creationId xmlns:a16="http://schemas.microsoft.com/office/drawing/2014/main" id="{609CCAC8-D1AB-77DC-C583-CE92E928C278}"/>
              </a:ext>
            </a:extLst>
          </p:cNvPr>
          <p:cNvSpPr txBox="1"/>
          <p:nvPr/>
        </p:nvSpPr>
        <p:spPr>
          <a:xfrm>
            <a:off x="8238862" y="3852553"/>
            <a:ext cx="3089533" cy="1754326"/>
          </a:xfrm>
          <a:prstGeom prst="rect">
            <a:avLst/>
          </a:prstGeom>
          <a:noFill/>
        </p:spPr>
        <p:txBody>
          <a:bodyPr wrap="square">
            <a:spAutoFit/>
          </a:bodyPr>
          <a:lstStyle/>
          <a:p>
            <a:pPr algn="l"/>
            <a:r>
              <a:rPr lang="en-US" sz="2800" b="1">
                <a:solidFill>
                  <a:srgbClr val="AC1A2E"/>
                </a:solidFill>
                <a:latin typeface="Source Sans Pro" panose="020B0503030403020204" pitchFamily="34" charset="77"/>
              </a:rPr>
              <a:t>Giving App</a:t>
            </a:r>
            <a:br>
              <a:rPr lang="en-US">
                <a:solidFill>
                  <a:srgbClr val="222222"/>
                </a:solidFill>
                <a:latin typeface="Source Sans Pro" panose="020B0503030403020204" pitchFamily="34" charset="77"/>
              </a:rPr>
            </a:br>
            <a:r>
              <a:rPr lang="en-US" sz="2000">
                <a:solidFill>
                  <a:srgbClr val="222222"/>
                </a:solidFill>
                <a:latin typeface="Source Sans Pro" panose="020B0503030403020204" pitchFamily="34" charset="77"/>
              </a:rPr>
              <a:t>Download the app by searching for “CFC Giving” on your iPhone or Android device.</a:t>
            </a:r>
            <a:endParaRPr lang="en-US" sz="1200">
              <a:solidFill>
                <a:srgbClr val="222222"/>
              </a:solidFill>
              <a:latin typeface="Source Sans Pro" panose="020B0503030403020204" pitchFamily="34" charset="77"/>
            </a:endParaRPr>
          </a:p>
        </p:txBody>
      </p:sp>
      <p:grpSp>
        <p:nvGrpSpPr>
          <p:cNvPr id="7" name="Group 6">
            <a:extLst>
              <a:ext uri="{FF2B5EF4-FFF2-40B4-BE49-F238E27FC236}">
                <a16:creationId xmlns:a16="http://schemas.microsoft.com/office/drawing/2014/main" id="{BDD58EEF-3CC9-7452-610B-1DAF1AB25958}"/>
              </a:ext>
            </a:extLst>
          </p:cNvPr>
          <p:cNvGrpSpPr/>
          <p:nvPr/>
        </p:nvGrpSpPr>
        <p:grpSpPr>
          <a:xfrm>
            <a:off x="1011784" y="1065075"/>
            <a:ext cx="10443616" cy="2096881"/>
            <a:chOff x="926059" y="1736380"/>
            <a:chExt cx="7429572" cy="1612075"/>
          </a:xfrm>
        </p:grpSpPr>
        <p:sp>
          <p:nvSpPr>
            <p:cNvPr id="13" name="TextBox 12">
              <a:extLst>
                <a:ext uri="{FF2B5EF4-FFF2-40B4-BE49-F238E27FC236}">
                  <a16:creationId xmlns:a16="http://schemas.microsoft.com/office/drawing/2014/main" id="{83C68CE8-BD08-DB67-4F40-F801A8992B84}"/>
                </a:ext>
              </a:extLst>
            </p:cNvPr>
            <p:cNvSpPr txBox="1"/>
            <p:nvPr/>
          </p:nvSpPr>
          <p:spPr>
            <a:xfrm>
              <a:off x="926059" y="1736380"/>
              <a:ext cx="5838784" cy="276999"/>
            </a:xfrm>
            <a:prstGeom prst="rect">
              <a:avLst/>
            </a:prstGeom>
            <a:noFill/>
          </p:spPr>
          <p:txBody>
            <a:bodyPr wrap="square">
              <a:spAutoFit/>
            </a:bodyPr>
            <a:lstStyle/>
            <a:p>
              <a:pPr algn="l"/>
              <a:endParaRPr lang="en-US" sz="1200">
                <a:solidFill>
                  <a:schemeClr val="accent5"/>
                </a:solidFill>
                <a:latin typeface="Source Sans Pro" panose="020B0503030403020204" pitchFamily="34" charset="77"/>
              </a:endParaRPr>
            </a:p>
          </p:txBody>
        </p:sp>
        <p:pic>
          <p:nvPicPr>
            <p:cNvPr id="14" name="Picture 13">
              <a:extLst>
                <a:ext uri="{FF2B5EF4-FFF2-40B4-BE49-F238E27FC236}">
                  <a16:creationId xmlns:a16="http://schemas.microsoft.com/office/drawing/2014/main" id="{C0F0CAB0-534A-266A-EE14-188BC828F6A6}"/>
                </a:ext>
              </a:extLst>
            </p:cNvPr>
            <p:cNvPicPr>
              <a:picLocks noChangeAspect="1"/>
            </p:cNvPicPr>
            <p:nvPr/>
          </p:nvPicPr>
          <p:blipFill>
            <a:blip r:embed="rId6"/>
            <a:stretch>
              <a:fillRect/>
            </a:stretch>
          </p:blipFill>
          <p:spPr>
            <a:xfrm>
              <a:off x="4849958" y="2175629"/>
              <a:ext cx="1217434" cy="1172826"/>
            </a:xfrm>
            <a:prstGeom prst="rect">
              <a:avLst/>
            </a:prstGeom>
          </p:spPr>
        </p:pic>
        <p:sp>
          <p:nvSpPr>
            <p:cNvPr id="15" name="TextBox 14">
              <a:extLst>
                <a:ext uri="{FF2B5EF4-FFF2-40B4-BE49-F238E27FC236}">
                  <a16:creationId xmlns:a16="http://schemas.microsoft.com/office/drawing/2014/main" id="{899FCF7F-7292-89A7-5D40-A99688AC8F26}"/>
                </a:ext>
              </a:extLst>
            </p:cNvPr>
            <p:cNvSpPr txBox="1"/>
            <p:nvPr/>
          </p:nvSpPr>
          <p:spPr>
            <a:xfrm>
              <a:off x="6028092" y="2209816"/>
              <a:ext cx="2327539" cy="1112103"/>
            </a:xfrm>
            <a:prstGeom prst="rect">
              <a:avLst/>
            </a:prstGeom>
            <a:noFill/>
          </p:spPr>
          <p:txBody>
            <a:bodyPr wrap="square">
              <a:spAutoFit/>
            </a:bodyPr>
            <a:lstStyle/>
            <a:p>
              <a:pPr algn="l"/>
              <a:r>
                <a:rPr lang="en-US" sz="2800" b="1">
                  <a:solidFill>
                    <a:srgbClr val="AC1A2E"/>
                  </a:solidFill>
                  <a:latin typeface="Source Sans Pro" panose="020B0503030403020204" pitchFamily="34" charset="77"/>
                </a:rPr>
                <a:t>Paper Pledge Form </a:t>
              </a:r>
              <a:br>
                <a:rPr lang="en-US">
                  <a:solidFill>
                    <a:srgbClr val="222222"/>
                  </a:solidFill>
                  <a:latin typeface="Source Sans Pro" panose="020B0503030403020204" pitchFamily="34" charset="77"/>
                </a:rPr>
              </a:br>
              <a:r>
                <a:rPr lang="en-US" sz="2000">
                  <a:solidFill>
                    <a:srgbClr val="222222"/>
                  </a:solidFill>
                  <a:latin typeface="Source Sans Pro" panose="020B0503030403020204" pitchFamily="34" charset="77"/>
                </a:rPr>
                <a:t>Download and complete the pledge form available on GiveCFC.org.</a:t>
              </a:r>
              <a:endParaRPr lang="en-US" sz="1200">
                <a:solidFill>
                  <a:srgbClr val="222222"/>
                </a:solidFill>
                <a:latin typeface="Source Sans Pro" panose="020B0503030403020204" pitchFamily="34" charset="77"/>
              </a:endParaRPr>
            </a:p>
          </p:txBody>
        </p:sp>
      </p:grpSp>
      <p:sp>
        <p:nvSpPr>
          <p:cNvPr id="8" name="TextBox 7">
            <a:extLst>
              <a:ext uri="{FF2B5EF4-FFF2-40B4-BE49-F238E27FC236}">
                <a16:creationId xmlns:a16="http://schemas.microsoft.com/office/drawing/2014/main" id="{7552A3CB-AA05-9AF2-B291-D28F8D565712}"/>
              </a:ext>
            </a:extLst>
          </p:cNvPr>
          <p:cNvSpPr txBox="1"/>
          <p:nvPr/>
        </p:nvSpPr>
        <p:spPr>
          <a:xfrm>
            <a:off x="2648597" y="3852553"/>
            <a:ext cx="3082639" cy="1446550"/>
          </a:xfrm>
          <a:prstGeom prst="rect">
            <a:avLst/>
          </a:prstGeom>
          <a:noFill/>
        </p:spPr>
        <p:txBody>
          <a:bodyPr wrap="square">
            <a:spAutoFit/>
          </a:bodyPr>
          <a:lstStyle/>
          <a:p>
            <a:pPr algn="l"/>
            <a:r>
              <a:rPr lang="en-US" sz="2800" b="1">
                <a:solidFill>
                  <a:srgbClr val="AC1A2E"/>
                </a:solidFill>
                <a:latin typeface="Source Sans Pro" panose="020B0503030403020204" pitchFamily="34" charset="77"/>
              </a:rPr>
              <a:t>Text-to-Donate</a:t>
            </a:r>
            <a:br>
              <a:rPr lang="en-US">
                <a:solidFill>
                  <a:srgbClr val="222222"/>
                </a:solidFill>
                <a:latin typeface="Source Sans Pro" panose="020B0503030403020204" pitchFamily="34" charset="77"/>
              </a:rPr>
            </a:br>
            <a:r>
              <a:rPr lang="en-US" sz="2000">
                <a:solidFill>
                  <a:srgbClr val="222222"/>
                </a:solidFill>
                <a:latin typeface="Source Sans Pro" panose="020B0503030403020204" pitchFamily="34" charset="77"/>
              </a:rPr>
              <a:t>Text “DONATE” to </a:t>
            </a:r>
          </a:p>
          <a:p>
            <a:pPr algn="l"/>
            <a:r>
              <a:rPr lang="en-US" sz="2000">
                <a:solidFill>
                  <a:srgbClr val="222222"/>
                </a:solidFill>
                <a:latin typeface="Source Sans Pro" panose="020B0503030403020204" pitchFamily="34" charset="77"/>
              </a:rPr>
              <a:t>978-487-5678 </a:t>
            </a:r>
            <a:br>
              <a:rPr lang="en-US" sz="2000">
                <a:solidFill>
                  <a:srgbClr val="222222"/>
                </a:solidFill>
                <a:latin typeface="Source Sans Pro" panose="020B0503030403020204" pitchFamily="34" charset="77"/>
              </a:rPr>
            </a:br>
            <a:r>
              <a:rPr lang="en-US" sz="2000">
                <a:solidFill>
                  <a:srgbClr val="222222"/>
                </a:solidFill>
                <a:latin typeface="Source Sans Pro" panose="020B0503030403020204" pitchFamily="34" charset="77"/>
              </a:rPr>
              <a:t>to receive your link.</a:t>
            </a:r>
            <a:endParaRPr lang="en-US" sz="1400">
              <a:solidFill>
                <a:srgbClr val="222222"/>
              </a:solidFill>
              <a:latin typeface="Source Sans Pro" panose="020B0503030403020204" pitchFamily="34" charset="77"/>
            </a:endParaRPr>
          </a:p>
        </p:txBody>
      </p:sp>
      <p:sp>
        <p:nvSpPr>
          <p:cNvPr id="9" name="TextBox 8">
            <a:extLst>
              <a:ext uri="{FF2B5EF4-FFF2-40B4-BE49-F238E27FC236}">
                <a16:creationId xmlns:a16="http://schemas.microsoft.com/office/drawing/2014/main" id="{2AE522AA-8B49-003F-2999-36EDCC05ED9C}"/>
              </a:ext>
            </a:extLst>
          </p:cNvPr>
          <p:cNvSpPr txBox="1"/>
          <p:nvPr/>
        </p:nvSpPr>
        <p:spPr>
          <a:xfrm>
            <a:off x="2648598" y="1744000"/>
            <a:ext cx="2688392" cy="1446550"/>
          </a:xfrm>
          <a:prstGeom prst="rect">
            <a:avLst/>
          </a:prstGeom>
          <a:noFill/>
        </p:spPr>
        <p:txBody>
          <a:bodyPr wrap="square">
            <a:spAutoFit/>
          </a:bodyPr>
          <a:lstStyle/>
          <a:p>
            <a:pPr algn="l"/>
            <a:r>
              <a:rPr lang="en-US" sz="2800" b="1">
                <a:solidFill>
                  <a:srgbClr val="AC1A2E"/>
                </a:solidFill>
                <a:latin typeface="Source Sans Pro" panose="020B0503030403020204" pitchFamily="34" charset="77"/>
              </a:rPr>
              <a:t>Online</a:t>
            </a:r>
            <a:r>
              <a:rPr lang="en-US" b="1">
                <a:solidFill>
                  <a:srgbClr val="AC1A2E"/>
                </a:solidFill>
                <a:latin typeface="Source Sans Pro" panose="020B0503030403020204" pitchFamily="34" charset="77"/>
              </a:rPr>
              <a:t> </a:t>
            </a:r>
            <a:br>
              <a:rPr lang="en-US">
                <a:solidFill>
                  <a:srgbClr val="222222"/>
                </a:solidFill>
                <a:latin typeface="Source Sans Pro" panose="020B0503030403020204" pitchFamily="34" charset="77"/>
              </a:rPr>
            </a:br>
            <a:r>
              <a:rPr lang="en-US" sz="2000">
                <a:solidFill>
                  <a:srgbClr val="222222"/>
                </a:solidFill>
                <a:latin typeface="Source Sans Pro" panose="020B0503030403020204" pitchFamily="34" charset="77"/>
              </a:rPr>
              <a:t>Visit GiveCFC.org or scan the QR code and then click DONATE. </a:t>
            </a:r>
            <a:endParaRPr lang="en-US" sz="1200">
              <a:solidFill>
                <a:srgbClr val="222222"/>
              </a:solidFill>
              <a:latin typeface="Source Sans Pro" panose="020B0503030403020204" pitchFamily="34" charset="77"/>
            </a:endParaRPr>
          </a:p>
        </p:txBody>
      </p:sp>
      <p:pic>
        <p:nvPicPr>
          <p:cNvPr id="10" name="Picture 9">
            <a:extLst>
              <a:ext uri="{FF2B5EF4-FFF2-40B4-BE49-F238E27FC236}">
                <a16:creationId xmlns:a16="http://schemas.microsoft.com/office/drawing/2014/main" id="{ED8FCFFE-D60B-B595-1AD0-646F16D4320B}"/>
              </a:ext>
            </a:extLst>
          </p:cNvPr>
          <p:cNvPicPr>
            <a:picLocks noChangeAspect="1"/>
          </p:cNvPicPr>
          <p:nvPr/>
        </p:nvPicPr>
        <p:blipFill>
          <a:blip r:embed="rId7"/>
          <a:stretch>
            <a:fillRect/>
          </a:stretch>
        </p:blipFill>
        <p:spPr>
          <a:xfrm>
            <a:off x="1286583" y="4087674"/>
            <a:ext cx="1083345" cy="1119096"/>
          </a:xfrm>
          <a:prstGeom prst="rect">
            <a:avLst/>
          </a:prstGeom>
        </p:spPr>
      </p:pic>
      <p:cxnSp>
        <p:nvCxnSpPr>
          <p:cNvPr id="11" name="Straight Connector 10">
            <a:extLst>
              <a:ext uri="{FF2B5EF4-FFF2-40B4-BE49-F238E27FC236}">
                <a16:creationId xmlns:a16="http://schemas.microsoft.com/office/drawing/2014/main" id="{65A42BAE-027A-67E1-D8AA-987661B9F8D1}"/>
              </a:ext>
            </a:extLst>
          </p:cNvPr>
          <p:cNvCxnSpPr>
            <a:cxnSpLocks/>
          </p:cNvCxnSpPr>
          <p:nvPr/>
        </p:nvCxnSpPr>
        <p:spPr>
          <a:xfrm>
            <a:off x="733047" y="3404390"/>
            <a:ext cx="10595353" cy="24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FF2E26-3331-EEB3-4756-B3D840AFD326}"/>
              </a:ext>
            </a:extLst>
          </p:cNvPr>
          <p:cNvCxnSpPr>
            <a:cxnSpLocks/>
          </p:cNvCxnSpPr>
          <p:nvPr/>
        </p:nvCxnSpPr>
        <p:spPr>
          <a:xfrm>
            <a:off x="6129387" y="1420641"/>
            <a:ext cx="0" cy="4388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2">
            <a:extLst>
              <a:ext uri="{FF2B5EF4-FFF2-40B4-BE49-F238E27FC236}">
                <a16:creationId xmlns:a16="http://schemas.microsoft.com/office/drawing/2014/main" id="{AD95EA3A-4C18-7C18-1DC3-715CB1BBB830}"/>
              </a:ext>
            </a:extLst>
          </p:cNvPr>
          <p:cNvSpPr>
            <a:spLocks noGrp="1"/>
          </p:cNvSpPr>
          <p:nvPr>
            <p:ph type="title"/>
          </p:nvPr>
        </p:nvSpPr>
        <p:spPr>
          <a:xfrm>
            <a:off x="381001" y="417206"/>
            <a:ext cx="11074400" cy="853182"/>
          </a:xfrm>
        </p:spPr>
        <p:txBody>
          <a:bodyPr/>
          <a:lstStyle/>
          <a:p>
            <a:r>
              <a:rPr lang="en-US">
                <a:latin typeface="Source Sans Pro" panose="020B0503030403020204" pitchFamily="34" charset="0"/>
                <a:ea typeface="Source Sans Pro" panose="020B0503030403020204" pitchFamily="34" charset="0"/>
              </a:rPr>
              <a:t>4 Ways to Give</a:t>
            </a:r>
          </a:p>
        </p:txBody>
      </p:sp>
    </p:spTree>
    <p:extLst>
      <p:ext uri="{BB962C8B-B14F-4D97-AF65-F5344CB8AC3E}">
        <p14:creationId xmlns:p14="http://schemas.microsoft.com/office/powerpoint/2010/main" val="3286885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hemeCFC2021">
  <a:themeElements>
    <a:clrScheme name="CFC">
      <a:dk1>
        <a:sysClr val="windowText" lastClr="000000"/>
      </a:dk1>
      <a:lt1>
        <a:srgbClr val="FFFFFF"/>
      </a:lt1>
      <a:dk2>
        <a:srgbClr val="003479"/>
      </a:dk2>
      <a:lt2>
        <a:srgbClr val="FFFFFF"/>
      </a:lt2>
      <a:accent1>
        <a:srgbClr val="003479"/>
      </a:accent1>
      <a:accent2>
        <a:srgbClr val="AC1A2F"/>
      </a:accent2>
      <a:accent3>
        <a:srgbClr val="58595B"/>
      </a:accent3>
      <a:accent4>
        <a:srgbClr val="003479"/>
      </a:accent4>
      <a:accent5>
        <a:srgbClr val="AC1A2F"/>
      </a:accent5>
      <a:accent6>
        <a:srgbClr val="58595B"/>
      </a:accent6>
      <a:hlink>
        <a:srgbClr val="003479"/>
      </a:hlink>
      <a:folHlink>
        <a:srgbClr val="0034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2021-CFC-PowerPoint-Template-16-9" id="{53C08B70-1A43-455F-B668-8B8448B4C4C8}" vid="{C496710B-E861-4666-B0C7-3461BE1D57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35D00E07123C4CB9726F71C9D9832D" ma:contentTypeVersion="16" ma:contentTypeDescription="Create a new document." ma:contentTypeScope="" ma:versionID="d2444f083675475227a32338e57c7283">
  <xsd:schema xmlns:xsd="http://www.w3.org/2001/XMLSchema" xmlns:xs="http://www.w3.org/2001/XMLSchema" xmlns:p="http://schemas.microsoft.com/office/2006/metadata/properties" xmlns:ns2="89d82ca0-858d-4636-a21b-636ba3472196" xmlns:ns3="deab88ba-16a6-4027-9999-3aac79529d4e" targetNamespace="http://schemas.microsoft.com/office/2006/metadata/properties" ma:root="true" ma:fieldsID="aea458d569a201302dc4b7aea362dee9" ns2:_="" ns3:_="">
    <xsd:import namespace="89d82ca0-858d-4636-a21b-636ba3472196"/>
    <xsd:import namespace="deab88ba-16a6-4027-9999-3aac79529d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82ca0-858d-4636-a21b-636ba3472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cc3a38-7b5e-48d3-9138-173a8d0869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eab88ba-16a6-4027-9999-3aac79529d4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a325b7e-0b80-4a63-8dcf-aa1ee425a6d8}" ma:internalName="TaxCatchAll" ma:showField="CatchAllData" ma:web="deab88ba-16a6-4027-9999-3aac79529d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eab88ba-16a6-4027-9999-3aac79529d4e" xsi:nil="true"/>
    <lcf76f155ced4ddcb4097134ff3c332f xmlns="89d82ca0-858d-4636-a21b-636ba34721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488166-4BB4-4E59-BA2D-23CA0B399B59}">
  <ds:schemaRefs>
    <ds:schemaRef ds:uri="89d82ca0-858d-4636-a21b-636ba3472196"/>
    <ds:schemaRef ds:uri="deab88ba-16a6-4027-9999-3aac79529d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0C16B5-1C87-4302-85B4-265309B56696}">
  <ds:schemaRefs>
    <ds:schemaRef ds:uri="http://schemas.microsoft.com/sharepoint/v3/contenttype/forms"/>
  </ds:schemaRefs>
</ds:datastoreItem>
</file>

<file path=customXml/itemProps3.xml><?xml version="1.0" encoding="utf-8"?>
<ds:datastoreItem xmlns:ds="http://schemas.openxmlformats.org/officeDocument/2006/customXml" ds:itemID="{C504229F-F099-4DE4-9718-8B0FD33C00BC}">
  <ds:schemaRefs>
    <ds:schemaRef ds:uri="89d82ca0-858d-4636-a21b-636ba3472196"/>
    <ds:schemaRef ds:uri="deab88ba-16a6-4027-9999-3aac79529d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2022-CFC-PowerPoint-Template-16-9 (1)</Template>
  <TotalTime>8</TotalTime>
  <Words>1351</Words>
  <Application>Microsoft Office PowerPoint</Application>
  <PresentationFormat>Widescreen</PresentationFormat>
  <Paragraphs>110</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Open Sans Regular</vt:lpstr>
      <vt:lpstr>Source Sans Pro</vt:lpstr>
      <vt:lpstr>ThemeCFC2021</vt:lpstr>
      <vt:lpstr>How to use this briefing:</vt:lpstr>
      <vt:lpstr>Welcome to the 2023 Combined Federal Campaign (CFC)</vt:lpstr>
      <vt:lpstr>How does the CFC work?</vt:lpstr>
      <vt:lpstr>The CFC needs YOU!</vt:lpstr>
      <vt:lpstr>PowerPoint Presentation</vt:lpstr>
      <vt:lpstr>Why give through the CFC…</vt:lpstr>
      <vt:lpstr>Here are a few more reasons…</vt:lpstr>
      <vt:lpstr>PowerPoint Presentation</vt:lpstr>
      <vt:lpstr>4 Ways to Give</vt:lpstr>
      <vt:lpstr>Important!</vt:lpstr>
      <vt:lpstr>Volunteer Hours</vt:lpstr>
      <vt:lpstr>PowerPoint Presentation</vt:lpstr>
      <vt:lpstr>New to the CFC?</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Can Be The Face of Change</dc:title>
  <dc:subject>Combined Federal Campaign</dc:subject>
  <dc:creator>Amanda Huckins</dc:creator>
  <cp:keywords>Combined Federal Campaign, PowerPoint</cp:keywords>
  <dc:description/>
  <cp:lastModifiedBy>Danielle Byrd</cp:lastModifiedBy>
  <cp:revision>3</cp:revision>
  <dcterms:created xsi:type="dcterms:W3CDTF">2022-08-22T10:36:11Z</dcterms:created>
  <dcterms:modified xsi:type="dcterms:W3CDTF">2023-09-11T16:00:19Z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0x010100E235D00E07123C4CB9726F71C9D9832D</vt:lpwstr>
  </property>
  <property fmtid="{D5CDD505-2E9C-101B-9397-08002B2CF9AE}" pid="3" name="MediaServiceImageTags">
    <vt:lpwstr/>
  </property>
</Properties>
</file>