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sldIdLst>
    <p:sldId id="275" r:id="rId2"/>
    <p:sldId id="320" r:id="rId3"/>
    <p:sldId id="321" r:id="rId4"/>
    <p:sldId id="322" r:id="rId5"/>
    <p:sldId id="302" r:id="rId6"/>
    <p:sldId id="375" r:id="rId7"/>
    <p:sldId id="335" r:id="rId8"/>
    <p:sldId id="303" r:id="rId9"/>
    <p:sldId id="336" r:id="rId10"/>
    <p:sldId id="278" r:id="rId11"/>
    <p:sldId id="3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479"/>
    <a:srgbClr val="AC1A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41" autoAdjust="0"/>
  </p:normalViewPr>
  <p:slideViewPr>
    <p:cSldViewPr snapToGrid="0">
      <p:cViewPr varScale="1">
        <p:scale>
          <a:sx n="95" d="100"/>
          <a:sy n="95" d="100"/>
        </p:scale>
        <p:origin x="39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EEC82D-EF1B-458C-94D6-C4877A92F710}"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971D0610-C716-45CD-8CF2-6CAC71725C90}">
      <dgm:prSet custT="1"/>
      <dgm:spPr>
        <a:solidFill>
          <a:srgbClr val="AC1A2F"/>
        </a:solidFill>
      </dgm:spPr>
      <dgm:t>
        <a:bodyPr/>
        <a:lstStyle/>
        <a:p>
          <a:pPr>
            <a:spcBef>
              <a:spcPts val="1200"/>
            </a:spcBef>
            <a:spcAft>
              <a:spcPts val="1200"/>
            </a:spcAft>
          </a:pPr>
          <a:r>
            <a:rPr lang="en-US" sz="6000" b="1" baseline="0" dirty="0">
              <a:latin typeface="Source Sans Pro" panose="020B0503030403020204" pitchFamily="34" charset="0"/>
              <a:ea typeface="Source Sans Pro" panose="020B0503030403020204" pitchFamily="34" charset="0"/>
            </a:rPr>
            <a:t>60+ years</a:t>
          </a:r>
        </a:p>
        <a:p>
          <a:pPr>
            <a:spcBef>
              <a:spcPct val="0"/>
            </a:spcBef>
            <a:spcAft>
              <a:spcPct val="35000"/>
            </a:spcAft>
          </a:pPr>
          <a:r>
            <a:rPr lang="en-US" sz="2800" baseline="0" dirty="0">
              <a:latin typeface="Source Sans Pro" panose="020B0503030403020204" pitchFamily="34" charset="0"/>
              <a:ea typeface="Source Sans Pro" panose="020B0503030403020204" pitchFamily="34" charset="0"/>
            </a:rPr>
            <a:t>of Federal tradition and generosity.</a:t>
          </a:r>
          <a:endParaRPr lang="en-US" sz="2800" dirty="0">
            <a:latin typeface="Source Sans Pro" panose="020B0503030403020204" pitchFamily="34" charset="0"/>
            <a:ea typeface="Source Sans Pro" panose="020B0503030403020204" pitchFamily="34" charset="0"/>
          </a:endParaRPr>
        </a:p>
      </dgm:t>
      <dgm:extLst>
        <a:ext uri="{E40237B7-FDA0-4F09-8148-C483321AD2D9}">
          <dgm14:cNvPr xmlns:dgm14="http://schemas.microsoft.com/office/drawing/2010/diagram" id="0" name="" descr="60+ years&#10;of Federal tradition and generosity.&#10;"/>
        </a:ext>
      </dgm:extLst>
    </dgm:pt>
    <dgm:pt modelId="{2AC8C599-CD59-48AD-B7F4-977E4E024019}" type="parTrans" cxnId="{F542BE12-5508-41EB-B736-8D53F250CE6F}">
      <dgm:prSet/>
      <dgm:spPr/>
      <dgm:t>
        <a:bodyPr/>
        <a:lstStyle/>
        <a:p>
          <a:endParaRPr lang="en-US"/>
        </a:p>
      </dgm:t>
    </dgm:pt>
    <dgm:pt modelId="{A6042A7A-B846-4A23-8645-DAEE5C03406B}" type="sibTrans" cxnId="{F542BE12-5508-41EB-B736-8D53F250CE6F}">
      <dgm:prSet/>
      <dgm:spPr/>
      <dgm:t>
        <a:bodyPr/>
        <a:lstStyle/>
        <a:p>
          <a:endParaRPr lang="en-US"/>
        </a:p>
      </dgm:t>
    </dgm:pt>
    <dgm:pt modelId="{E70DFE38-94E3-418C-AA56-585CA1B2ED53}">
      <dgm:prSet custT="1"/>
      <dgm:spPr>
        <a:solidFill>
          <a:srgbClr val="58595B"/>
        </a:solidFill>
      </dgm:spPr>
      <dgm:t>
        <a:bodyPr/>
        <a:lstStyle/>
        <a:p>
          <a:pPr algn="ctr">
            <a:spcBef>
              <a:spcPts val="1200"/>
            </a:spcBef>
            <a:spcAft>
              <a:spcPts val="1200"/>
            </a:spcAft>
          </a:pPr>
          <a:r>
            <a:rPr lang="en-US" sz="6000" b="1" baseline="0" dirty="0">
              <a:latin typeface="Source Sans Pro" panose="020B0503030403020204" pitchFamily="34" charset="0"/>
              <a:ea typeface="Source Sans Pro" panose="020B0503030403020204" pitchFamily="34" charset="0"/>
            </a:rPr>
            <a:t>5,000 charities</a:t>
          </a:r>
        </a:p>
        <a:p>
          <a:pPr algn="ctr">
            <a:spcBef>
              <a:spcPct val="0"/>
            </a:spcBef>
            <a:spcAft>
              <a:spcPts val="0"/>
            </a:spcAft>
          </a:pPr>
          <a:r>
            <a:rPr lang="en-US" sz="2800" baseline="0" dirty="0">
              <a:latin typeface="Source Sans Pro" panose="020B0503030403020204" pitchFamily="34" charset="0"/>
              <a:ea typeface="Source Sans Pro" panose="020B0503030403020204" pitchFamily="34" charset="0"/>
            </a:rPr>
            <a:t>depend </a:t>
          </a:r>
        </a:p>
        <a:p>
          <a:pPr algn="ctr">
            <a:spcBef>
              <a:spcPct val="0"/>
            </a:spcBef>
            <a:spcAft>
              <a:spcPts val="0"/>
            </a:spcAft>
          </a:pPr>
          <a:r>
            <a:rPr lang="en-US" sz="2800" baseline="0" dirty="0">
              <a:latin typeface="Source Sans Pro" panose="020B0503030403020204" pitchFamily="34" charset="0"/>
              <a:ea typeface="Source Sans Pro" panose="020B0503030403020204" pitchFamily="34" charset="0"/>
            </a:rPr>
            <a:t>on CFC funding</a:t>
          </a:r>
        </a:p>
        <a:p>
          <a:pPr algn="ctr">
            <a:spcBef>
              <a:spcPct val="0"/>
            </a:spcBef>
            <a:spcAft>
              <a:spcPts val="0"/>
            </a:spcAft>
          </a:pPr>
          <a:r>
            <a:rPr lang="en-US" sz="2800" baseline="0" dirty="0">
              <a:latin typeface="Source Sans Pro" panose="020B0503030403020204" pitchFamily="34" charset="0"/>
              <a:ea typeface="Source Sans Pro" panose="020B0503030403020204" pitchFamily="34" charset="0"/>
            </a:rPr>
            <a:t> each year.</a:t>
          </a:r>
        </a:p>
      </dgm:t>
      <dgm:extLst>
        <a:ext uri="{E40237B7-FDA0-4F09-8148-C483321AD2D9}">
          <dgm14:cNvPr xmlns:dgm14="http://schemas.microsoft.com/office/drawing/2010/diagram" id="0" name="" descr="5,000 charities depend  on CFC funding each year.&#10;"/>
        </a:ext>
      </dgm:extLst>
    </dgm:pt>
    <dgm:pt modelId="{4651409A-17A9-4B4A-B555-A22AFA2405F8}" type="parTrans" cxnId="{065D062D-D610-470F-ACCD-CFDA1BBC318B}">
      <dgm:prSet/>
      <dgm:spPr/>
      <dgm:t>
        <a:bodyPr/>
        <a:lstStyle/>
        <a:p>
          <a:endParaRPr lang="en-US"/>
        </a:p>
      </dgm:t>
    </dgm:pt>
    <dgm:pt modelId="{DA46EA9D-5669-4F2B-8A9D-56CDEFCEE31A}" type="sibTrans" cxnId="{065D062D-D610-470F-ACCD-CFDA1BBC318B}">
      <dgm:prSet/>
      <dgm:spPr/>
      <dgm:t>
        <a:bodyPr/>
        <a:lstStyle/>
        <a:p>
          <a:endParaRPr lang="en-US"/>
        </a:p>
      </dgm:t>
    </dgm:pt>
    <dgm:pt modelId="{50B703D8-3845-4B9B-9C99-566F2B3D6675}">
      <dgm:prSet custT="1"/>
      <dgm:spPr>
        <a:solidFill>
          <a:srgbClr val="003479"/>
        </a:solidFill>
      </dgm:spPr>
      <dgm:t>
        <a:bodyPr/>
        <a:lstStyle/>
        <a:p>
          <a:pPr>
            <a:spcBef>
              <a:spcPts val="1200"/>
            </a:spcBef>
            <a:spcAft>
              <a:spcPts val="1200"/>
            </a:spcAft>
          </a:pPr>
          <a:r>
            <a:rPr lang="en-US" sz="6000" b="1" dirty="0">
              <a:latin typeface="Source Sans Pro" panose="020B0503030403020204" pitchFamily="34" charset="0"/>
              <a:ea typeface="Source Sans Pro" panose="020B0503030403020204" pitchFamily="34" charset="0"/>
            </a:rPr>
            <a:t>$8.7 billion </a:t>
          </a:r>
        </a:p>
        <a:p>
          <a:pPr>
            <a:spcBef>
              <a:spcPct val="0"/>
            </a:spcBef>
            <a:spcAft>
              <a:spcPct val="35000"/>
            </a:spcAft>
          </a:pPr>
          <a:r>
            <a:rPr lang="en-US" sz="2800" baseline="0" dirty="0">
              <a:latin typeface="Source Sans Pro" panose="020B0503030403020204" pitchFamily="34" charset="0"/>
              <a:ea typeface="Source Sans Pro" panose="020B0503030403020204" pitchFamily="34" charset="0"/>
            </a:rPr>
            <a:t>One of the largest workplace giving campaigns in the world.</a:t>
          </a:r>
          <a:endParaRPr lang="en-US" sz="2800" dirty="0">
            <a:latin typeface="Source Sans Pro" panose="020B0503030403020204" pitchFamily="34" charset="0"/>
            <a:ea typeface="Source Sans Pro" panose="020B0503030403020204" pitchFamily="34" charset="0"/>
          </a:endParaRPr>
        </a:p>
      </dgm:t>
      <dgm:extLst>
        <a:ext uri="{E40237B7-FDA0-4F09-8148-C483321AD2D9}">
          <dgm14:cNvPr xmlns:dgm14="http://schemas.microsoft.com/office/drawing/2010/diagram" id="0" name="" descr="$8.7 billion &#10;One of the largest workplace giving campaigns in the world.&#10;"/>
        </a:ext>
      </dgm:extLst>
    </dgm:pt>
    <dgm:pt modelId="{D436B3F3-8C94-4C79-81CA-13BF4D35C747}" type="parTrans" cxnId="{ABDE061C-6A62-4351-9309-CC592F45E7CD}">
      <dgm:prSet/>
      <dgm:spPr/>
      <dgm:t>
        <a:bodyPr/>
        <a:lstStyle/>
        <a:p>
          <a:endParaRPr lang="en-US"/>
        </a:p>
      </dgm:t>
    </dgm:pt>
    <dgm:pt modelId="{585AD37D-B40B-4A09-9CDF-E94254F6DC3E}" type="sibTrans" cxnId="{ABDE061C-6A62-4351-9309-CC592F45E7CD}">
      <dgm:prSet/>
      <dgm:spPr/>
      <dgm:t>
        <a:bodyPr/>
        <a:lstStyle/>
        <a:p>
          <a:endParaRPr lang="en-US"/>
        </a:p>
      </dgm:t>
    </dgm:pt>
    <dgm:pt modelId="{F7D7D67B-EFF2-4EF6-99BF-BF1D23FB2876}" type="pres">
      <dgm:prSet presAssocID="{98EEC82D-EF1B-458C-94D6-C4877A92F710}" presName="diagram" presStyleCnt="0">
        <dgm:presLayoutVars>
          <dgm:dir/>
          <dgm:resizeHandles val="exact"/>
        </dgm:presLayoutVars>
      </dgm:prSet>
      <dgm:spPr/>
    </dgm:pt>
    <dgm:pt modelId="{5BBB76A5-1577-4DFB-9E64-0B2EB4C7F302}" type="pres">
      <dgm:prSet presAssocID="{971D0610-C716-45CD-8CF2-6CAC71725C90}" presName="node" presStyleLbl="node1" presStyleIdx="0" presStyleCnt="3" custScaleY="152548" custLinFactNeighborX="-445" custLinFactNeighborY="-11">
        <dgm:presLayoutVars>
          <dgm:bulletEnabled val="1"/>
        </dgm:presLayoutVars>
      </dgm:prSet>
      <dgm:spPr/>
    </dgm:pt>
    <dgm:pt modelId="{43EA628E-8A3E-4E46-8FE4-D27679D952B4}" type="pres">
      <dgm:prSet presAssocID="{A6042A7A-B846-4A23-8645-DAEE5C03406B}" presName="sibTrans" presStyleCnt="0"/>
      <dgm:spPr/>
    </dgm:pt>
    <dgm:pt modelId="{D67B6998-1A61-46B2-9251-FEEACB8E9B63}" type="pres">
      <dgm:prSet presAssocID="{E70DFE38-94E3-418C-AA56-585CA1B2ED53}" presName="node" presStyleLbl="node1" presStyleIdx="1" presStyleCnt="3" custScaleY="178007">
        <dgm:presLayoutVars>
          <dgm:bulletEnabled val="1"/>
        </dgm:presLayoutVars>
      </dgm:prSet>
      <dgm:spPr/>
    </dgm:pt>
    <dgm:pt modelId="{EB09F12E-5CF7-4F1C-B84D-9C4652310E80}" type="pres">
      <dgm:prSet presAssocID="{DA46EA9D-5669-4F2B-8A9D-56CDEFCEE31A}" presName="sibTrans" presStyleCnt="0"/>
      <dgm:spPr/>
    </dgm:pt>
    <dgm:pt modelId="{4E4CCA0A-9702-4B34-A906-C0FC9C0207C5}" type="pres">
      <dgm:prSet presAssocID="{50B703D8-3845-4B9B-9C99-566F2B3D6675}" presName="node" presStyleLbl="node1" presStyleIdx="2" presStyleCnt="3" custScaleY="198118">
        <dgm:presLayoutVars>
          <dgm:bulletEnabled val="1"/>
        </dgm:presLayoutVars>
      </dgm:prSet>
      <dgm:spPr/>
    </dgm:pt>
  </dgm:ptLst>
  <dgm:cxnLst>
    <dgm:cxn modelId="{F542BE12-5508-41EB-B736-8D53F250CE6F}" srcId="{98EEC82D-EF1B-458C-94D6-C4877A92F710}" destId="{971D0610-C716-45CD-8CF2-6CAC71725C90}" srcOrd="0" destOrd="0" parTransId="{2AC8C599-CD59-48AD-B7F4-977E4E024019}" sibTransId="{A6042A7A-B846-4A23-8645-DAEE5C03406B}"/>
    <dgm:cxn modelId="{ABDE061C-6A62-4351-9309-CC592F45E7CD}" srcId="{98EEC82D-EF1B-458C-94D6-C4877A92F710}" destId="{50B703D8-3845-4B9B-9C99-566F2B3D6675}" srcOrd="2" destOrd="0" parTransId="{D436B3F3-8C94-4C79-81CA-13BF4D35C747}" sibTransId="{585AD37D-B40B-4A09-9CDF-E94254F6DC3E}"/>
    <dgm:cxn modelId="{9DEF8027-67F9-4825-BD3C-0953A40CEBA3}" type="presOf" srcId="{E70DFE38-94E3-418C-AA56-585CA1B2ED53}" destId="{D67B6998-1A61-46B2-9251-FEEACB8E9B63}" srcOrd="0" destOrd="0" presId="urn:microsoft.com/office/officeart/2005/8/layout/default"/>
    <dgm:cxn modelId="{065D062D-D610-470F-ACCD-CFDA1BBC318B}" srcId="{98EEC82D-EF1B-458C-94D6-C4877A92F710}" destId="{E70DFE38-94E3-418C-AA56-585CA1B2ED53}" srcOrd="1" destOrd="0" parTransId="{4651409A-17A9-4B4A-B555-A22AFA2405F8}" sibTransId="{DA46EA9D-5669-4F2B-8A9D-56CDEFCEE31A}"/>
    <dgm:cxn modelId="{22596C4B-EC75-48D6-8ED3-18B8CD219678}" type="presOf" srcId="{50B703D8-3845-4B9B-9C99-566F2B3D6675}" destId="{4E4CCA0A-9702-4B34-A906-C0FC9C0207C5}" srcOrd="0" destOrd="0" presId="urn:microsoft.com/office/officeart/2005/8/layout/default"/>
    <dgm:cxn modelId="{6016B36F-198D-4457-B462-701B59698E7F}" type="presOf" srcId="{971D0610-C716-45CD-8CF2-6CAC71725C90}" destId="{5BBB76A5-1577-4DFB-9E64-0B2EB4C7F302}" srcOrd="0" destOrd="0" presId="urn:microsoft.com/office/officeart/2005/8/layout/default"/>
    <dgm:cxn modelId="{50227BD9-A128-4586-82EB-FBF826B1C63B}" type="presOf" srcId="{98EEC82D-EF1B-458C-94D6-C4877A92F710}" destId="{F7D7D67B-EFF2-4EF6-99BF-BF1D23FB2876}" srcOrd="0" destOrd="0" presId="urn:microsoft.com/office/officeart/2005/8/layout/default"/>
    <dgm:cxn modelId="{30B1BC8E-E54E-47BE-BC45-FBD49627C760}" type="presParOf" srcId="{F7D7D67B-EFF2-4EF6-99BF-BF1D23FB2876}" destId="{5BBB76A5-1577-4DFB-9E64-0B2EB4C7F302}" srcOrd="0" destOrd="0" presId="urn:microsoft.com/office/officeart/2005/8/layout/default"/>
    <dgm:cxn modelId="{BB862C2C-BF83-4FF3-8840-C46D997AB941}" type="presParOf" srcId="{F7D7D67B-EFF2-4EF6-99BF-BF1D23FB2876}" destId="{43EA628E-8A3E-4E46-8FE4-D27679D952B4}" srcOrd="1" destOrd="0" presId="urn:microsoft.com/office/officeart/2005/8/layout/default"/>
    <dgm:cxn modelId="{B507B027-A7C4-40AD-AED7-2049B8E7FDC1}" type="presParOf" srcId="{F7D7D67B-EFF2-4EF6-99BF-BF1D23FB2876}" destId="{D67B6998-1A61-46B2-9251-FEEACB8E9B63}" srcOrd="2" destOrd="0" presId="urn:microsoft.com/office/officeart/2005/8/layout/default"/>
    <dgm:cxn modelId="{2A4B6D81-AEBE-4E45-8014-2DED35321558}" type="presParOf" srcId="{F7D7D67B-EFF2-4EF6-99BF-BF1D23FB2876}" destId="{EB09F12E-5CF7-4F1C-B84D-9C4652310E80}" srcOrd="3" destOrd="0" presId="urn:microsoft.com/office/officeart/2005/8/layout/default"/>
    <dgm:cxn modelId="{8E55F4DA-63B2-4921-A455-D5E9E3AD0AAE}" type="presParOf" srcId="{F7D7D67B-EFF2-4EF6-99BF-BF1D23FB2876}" destId="{4E4CCA0A-9702-4B34-A906-C0FC9C0207C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B76A5-1577-4DFB-9E64-0B2EB4C7F302}">
      <dsp:nvSpPr>
        <dsp:cNvPr id="0" name=""/>
        <dsp:cNvSpPr/>
      </dsp:nvSpPr>
      <dsp:spPr>
        <a:xfrm>
          <a:off x="0" y="773925"/>
          <a:ext cx="3582797" cy="3279291"/>
        </a:xfrm>
        <a:prstGeom prst="rect">
          <a:avLst/>
        </a:prstGeom>
        <a:solidFill>
          <a:srgbClr val="AC1A2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ts val="1200"/>
            </a:spcAft>
            <a:buNone/>
          </a:pPr>
          <a:r>
            <a:rPr lang="en-US" sz="6000" b="1" kern="1200" baseline="0" dirty="0">
              <a:latin typeface="Source Sans Pro" panose="020B0503030403020204" pitchFamily="34" charset="0"/>
              <a:ea typeface="Source Sans Pro" panose="020B0503030403020204" pitchFamily="34" charset="0"/>
            </a:rPr>
            <a:t>60+ years</a:t>
          </a:r>
        </a:p>
        <a:p>
          <a:pPr marL="0" lvl="0" indent="0" algn="ctr" defTabSz="2667000">
            <a:lnSpc>
              <a:spcPct val="90000"/>
            </a:lnSpc>
            <a:spcBef>
              <a:spcPct val="0"/>
            </a:spcBef>
            <a:spcAft>
              <a:spcPct val="35000"/>
            </a:spcAft>
            <a:buNone/>
          </a:pPr>
          <a:r>
            <a:rPr lang="en-US" sz="2800" kern="1200" baseline="0" dirty="0">
              <a:latin typeface="Source Sans Pro" panose="020B0503030403020204" pitchFamily="34" charset="0"/>
              <a:ea typeface="Source Sans Pro" panose="020B0503030403020204" pitchFamily="34" charset="0"/>
            </a:rPr>
            <a:t>of Federal tradition and generosity.</a:t>
          </a:r>
          <a:endParaRPr lang="en-US" sz="2800" kern="1200" dirty="0">
            <a:latin typeface="Source Sans Pro" panose="020B0503030403020204" pitchFamily="34" charset="0"/>
            <a:ea typeface="Source Sans Pro" panose="020B0503030403020204" pitchFamily="34" charset="0"/>
          </a:endParaRPr>
        </a:p>
      </dsp:txBody>
      <dsp:txXfrm>
        <a:off x="0" y="773925"/>
        <a:ext cx="3582797" cy="3279291"/>
      </dsp:txXfrm>
    </dsp:sp>
    <dsp:sp modelId="{D67B6998-1A61-46B2-9251-FEEACB8E9B63}">
      <dsp:nvSpPr>
        <dsp:cNvPr id="0" name=""/>
        <dsp:cNvSpPr/>
      </dsp:nvSpPr>
      <dsp:spPr>
        <a:xfrm>
          <a:off x="3941077" y="500518"/>
          <a:ext cx="3582797" cy="3826578"/>
        </a:xfrm>
        <a:prstGeom prst="rect">
          <a:avLst/>
        </a:prstGeom>
        <a:solidFill>
          <a:srgbClr val="58595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ts val="1200"/>
            </a:spcAft>
            <a:buNone/>
          </a:pPr>
          <a:r>
            <a:rPr lang="en-US" sz="6000" b="1" kern="1200" baseline="0" dirty="0">
              <a:latin typeface="Source Sans Pro" panose="020B0503030403020204" pitchFamily="34" charset="0"/>
              <a:ea typeface="Source Sans Pro" panose="020B0503030403020204" pitchFamily="34" charset="0"/>
            </a:rPr>
            <a:t>5,000 charities</a:t>
          </a:r>
        </a:p>
        <a:p>
          <a:pPr marL="0" lvl="0" indent="0" algn="ctr" defTabSz="2667000">
            <a:lnSpc>
              <a:spcPct val="90000"/>
            </a:lnSpc>
            <a:spcBef>
              <a:spcPct val="0"/>
            </a:spcBef>
            <a:spcAft>
              <a:spcPts val="0"/>
            </a:spcAft>
            <a:buNone/>
          </a:pPr>
          <a:r>
            <a:rPr lang="en-US" sz="2800" kern="1200" baseline="0" dirty="0">
              <a:latin typeface="Source Sans Pro" panose="020B0503030403020204" pitchFamily="34" charset="0"/>
              <a:ea typeface="Source Sans Pro" panose="020B0503030403020204" pitchFamily="34" charset="0"/>
            </a:rPr>
            <a:t>depend </a:t>
          </a:r>
        </a:p>
        <a:p>
          <a:pPr marL="0" lvl="0" indent="0" algn="ctr" defTabSz="2667000">
            <a:lnSpc>
              <a:spcPct val="90000"/>
            </a:lnSpc>
            <a:spcBef>
              <a:spcPct val="0"/>
            </a:spcBef>
            <a:spcAft>
              <a:spcPts val="0"/>
            </a:spcAft>
            <a:buNone/>
          </a:pPr>
          <a:r>
            <a:rPr lang="en-US" sz="2800" kern="1200" baseline="0" dirty="0">
              <a:latin typeface="Source Sans Pro" panose="020B0503030403020204" pitchFamily="34" charset="0"/>
              <a:ea typeface="Source Sans Pro" panose="020B0503030403020204" pitchFamily="34" charset="0"/>
            </a:rPr>
            <a:t>on CFC funding</a:t>
          </a:r>
        </a:p>
        <a:p>
          <a:pPr marL="0" lvl="0" indent="0" algn="ctr" defTabSz="2667000">
            <a:lnSpc>
              <a:spcPct val="90000"/>
            </a:lnSpc>
            <a:spcBef>
              <a:spcPct val="0"/>
            </a:spcBef>
            <a:spcAft>
              <a:spcPts val="0"/>
            </a:spcAft>
            <a:buNone/>
          </a:pPr>
          <a:r>
            <a:rPr lang="en-US" sz="2800" kern="1200" baseline="0" dirty="0">
              <a:latin typeface="Source Sans Pro" panose="020B0503030403020204" pitchFamily="34" charset="0"/>
              <a:ea typeface="Source Sans Pro" panose="020B0503030403020204" pitchFamily="34" charset="0"/>
            </a:rPr>
            <a:t> each year.</a:t>
          </a:r>
        </a:p>
      </dsp:txBody>
      <dsp:txXfrm>
        <a:off x="3941077" y="500518"/>
        <a:ext cx="3582797" cy="3826578"/>
      </dsp:txXfrm>
    </dsp:sp>
    <dsp:sp modelId="{4E4CCA0A-9702-4B34-A906-C0FC9C0207C5}">
      <dsp:nvSpPr>
        <dsp:cNvPr id="0" name=""/>
        <dsp:cNvSpPr/>
      </dsp:nvSpPr>
      <dsp:spPr>
        <a:xfrm>
          <a:off x="7882154" y="284357"/>
          <a:ext cx="3582797" cy="4258900"/>
        </a:xfrm>
        <a:prstGeom prst="rect">
          <a:avLst/>
        </a:prstGeom>
        <a:solidFill>
          <a:srgbClr val="00347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ts val="1200"/>
            </a:spcAft>
            <a:buNone/>
          </a:pPr>
          <a:r>
            <a:rPr lang="en-US" sz="6000" b="1" kern="1200" dirty="0">
              <a:latin typeface="Source Sans Pro" panose="020B0503030403020204" pitchFamily="34" charset="0"/>
              <a:ea typeface="Source Sans Pro" panose="020B0503030403020204" pitchFamily="34" charset="0"/>
            </a:rPr>
            <a:t>$8.7 billion </a:t>
          </a:r>
        </a:p>
        <a:p>
          <a:pPr marL="0" lvl="0" indent="0" algn="ctr" defTabSz="2667000">
            <a:lnSpc>
              <a:spcPct val="90000"/>
            </a:lnSpc>
            <a:spcBef>
              <a:spcPct val="0"/>
            </a:spcBef>
            <a:spcAft>
              <a:spcPct val="35000"/>
            </a:spcAft>
            <a:buNone/>
          </a:pPr>
          <a:r>
            <a:rPr lang="en-US" sz="2800" kern="1200" baseline="0" dirty="0">
              <a:latin typeface="Source Sans Pro" panose="020B0503030403020204" pitchFamily="34" charset="0"/>
              <a:ea typeface="Source Sans Pro" panose="020B0503030403020204" pitchFamily="34" charset="0"/>
            </a:rPr>
            <a:t>One of the largest workplace giving campaigns in the world.</a:t>
          </a:r>
          <a:endParaRPr lang="en-US" sz="2800" kern="1200" dirty="0">
            <a:latin typeface="Source Sans Pro" panose="020B0503030403020204" pitchFamily="34" charset="0"/>
            <a:ea typeface="Source Sans Pro" panose="020B0503030403020204" pitchFamily="34" charset="0"/>
          </a:endParaRPr>
        </a:p>
      </dsp:txBody>
      <dsp:txXfrm>
        <a:off x="7882154" y="284357"/>
        <a:ext cx="3582797" cy="42589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5331C-DED5-41C2-AB0C-4E7009B107B5}"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EC354-948E-4F18-A558-6EC0EA55C7EC}" type="slidenum">
              <a:rPr lang="en-US" smtClean="0"/>
              <a:t>‹#›</a:t>
            </a:fld>
            <a:endParaRPr lang="en-US"/>
          </a:p>
        </p:txBody>
      </p:sp>
    </p:spTree>
    <p:extLst>
      <p:ext uri="{BB962C8B-B14F-4D97-AF65-F5344CB8AC3E}">
        <p14:creationId xmlns:p14="http://schemas.microsoft.com/office/powerpoint/2010/main" val="246004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Source Sans Pro" panose="020B0503030403020204" pitchFamily="34" charset="0"/>
                <a:ea typeface="Source Sans Pro" panose="020B0503030403020204" pitchFamily="34" charset="0"/>
              </a:rPr>
              <a:t>Delete this slide before using this presentation.</a:t>
            </a:r>
          </a:p>
        </p:txBody>
      </p:sp>
      <p:sp>
        <p:nvSpPr>
          <p:cNvPr id="4" name="Slide Number Placeholder 3"/>
          <p:cNvSpPr>
            <a:spLocks noGrp="1"/>
          </p:cNvSpPr>
          <p:nvPr>
            <p:ph type="sldNum" sz="quarter" idx="5"/>
          </p:nvPr>
        </p:nvSpPr>
        <p:spPr/>
        <p:txBody>
          <a:bodyPr/>
          <a:lstStyle/>
          <a:p>
            <a:fld id="{BD9C3A12-1E0F-412B-B376-8089A55D946C}" type="slidenum">
              <a:rPr lang="uk-UA" smtClean="0"/>
              <a:pPr/>
              <a:t>1</a:t>
            </a:fld>
            <a:endParaRPr lang="uk-UA"/>
          </a:p>
        </p:txBody>
      </p:sp>
    </p:spTree>
    <p:extLst>
      <p:ext uri="{BB962C8B-B14F-4D97-AF65-F5344CB8AC3E}">
        <p14:creationId xmlns:p14="http://schemas.microsoft.com/office/powerpoint/2010/main" val="1921918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11937" rtl="0" eaLnBrk="1" fontAlgn="auto" latinLnBrk="0" hangingPunct="1">
              <a:lnSpc>
                <a:spcPct val="100000"/>
              </a:lnSpc>
              <a:spcBef>
                <a:spcPts val="0"/>
              </a:spcBef>
              <a:spcAft>
                <a:spcPts val="0"/>
              </a:spcAft>
              <a:buClrTx/>
              <a:buSzTx/>
              <a:buFontTx/>
              <a:buNone/>
              <a:tabLst/>
              <a:defRPr/>
            </a:pPr>
            <a:r>
              <a:rPr lang="en-US" sz="1000" dirty="0">
                <a:latin typeface="Source Sans Pro" panose="020B0503030403020204" pitchFamily="34" charset="0"/>
                <a:ea typeface="Source Sans Pro" panose="020B0503030403020204" pitchFamily="34" charset="0"/>
                <a:cs typeface="Open Sans Regular"/>
              </a:rPr>
              <a:t>The CFC needs you. It needs all of us, actually. </a:t>
            </a:r>
            <a:r>
              <a:rPr lang="en-US" sz="1800" b="0" i="0" dirty="0">
                <a:solidFill>
                  <a:srgbClr val="000000"/>
                </a:solidFill>
                <a:effectLst/>
                <a:highlight>
                  <a:srgbClr val="FFFFFF"/>
                </a:highlight>
                <a:latin typeface="Source Sans Pro" panose="020B0503030403020204" pitchFamily="34" charset="0"/>
              </a:rPr>
              <a:t>It’s amazing to see how giving a little out of each paycheck or a few hours a month adds up to so much happiness when we give together. W</a:t>
            </a:r>
            <a:r>
              <a:rPr lang="en-US" sz="1000" dirty="0">
                <a:latin typeface="Source Sans Pro" panose="020B0503030403020204" pitchFamily="34" charset="0"/>
                <a:ea typeface="Source Sans Pro" panose="020B0503030403020204" pitchFamily="34" charset="0"/>
                <a:cs typeface="Open Sans Regular"/>
              </a:rPr>
              <a:t>e are changing the world one donation at a time. Here’s just one example of how CFC participating charities benefit from our donations: [choose one of the following stories to tell]</a:t>
            </a: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dirty="0">
              <a:latin typeface="Source Sans Pro" panose="020B0503030403020204" pitchFamily="34" charset="0"/>
              <a:ea typeface="Source Sans Pro" panose="020B0503030403020204" pitchFamily="34" charset="0"/>
              <a:cs typeface="Open Sans Regular"/>
            </a:endParaRPr>
          </a:p>
          <a:p>
            <a:pPr marL="0" marR="0" lvl="0" indent="0" algn="l" defTabSz="511937" rtl="0" eaLnBrk="1" fontAlgn="auto" latinLnBrk="0" hangingPunct="1">
              <a:lnSpc>
                <a:spcPct val="100000"/>
              </a:lnSpc>
              <a:spcBef>
                <a:spcPts val="0"/>
              </a:spcBef>
              <a:spcAft>
                <a:spcPts val="0"/>
              </a:spcAft>
              <a:buClrTx/>
              <a:buSzTx/>
              <a:buFontTx/>
              <a:buNone/>
              <a:tabLst/>
              <a:defRPr/>
            </a:pPr>
            <a:r>
              <a:rPr lang="en-US" sz="1000" dirty="0">
                <a:latin typeface="Source Sans Pro" panose="020B0503030403020204" pitchFamily="34" charset="0"/>
                <a:ea typeface="Source Sans Pro" panose="020B0503030403020204" pitchFamily="34" charset="0"/>
                <a:cs typeface="Open Sans Regular"/>
              </a:rPr>
              <a:t>Option 1:</a:t>
            </a:r>
            <a:br>
              <a:rPr lang="en-US" sz="1000" dirty="0">
                <a:latin typeface="Source Sans Pro" panose="020B0503030403020204" pitchFamily="34" charset="0"/>
                <a:ea typeface="Source Sans Pro" panose="020B0503030403020204" pitchFamily="34" charset="0"/>
                <a:cs typeface="Open Sans Regular"/>
              </a:rPr>
            </a:br>
            <a:r>
              <a:rPr lang="en-US" sz="1200" b="0" i="1" dirty="0">
                <a:solidFill>
                  <a:srgbClr val="3F3F3F"/>
                </a:solidFill>
                <a:effectLst/>
                <a:highlight>
                  <a:srgbClr val="FFFFFF"/>
                </a:highlight>
                <a:latin typeface="Open Sans" panose="020B0606030504020204" pitchFamily="34" charset="0"/>
              </a:rPr>
              <a:t>Throughout his career, Aro, a working dog for the U.S. Border Patrol, received many awards for his role in hundreds of confiscations of illegal drugs and thousands of apprehended suspects. After retiring from his illustrious career, Aro suffered a ruptured mass in his digestive tract. Fortunately, one of the CFC participating organizations believes officers/handlers/owners should not have to shoulder the burden of large veterinary bills for their retired canine partners. They stepped in and covered the cost of Aro’s emergency surgery. Now Aro can live the rest of his life in comfort with the family who loves him. </a:t>
            </a: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200" b="0" i="1" dirty="0">
              <a:solidFill>
                <a:srgbClr val="3F3F3F"/>
              </a:solidFill>
              <a:effectLst/>
              <a:highlight>
                <a:srgbClr val="FFFFFF"/>
              </a:highlight>
              <a:latin typeface="Open Sans" panose="020B0606030504020204" pitchFamily="34" charset="0"/>
              <a:ea typeface="Source Sans Pro" panose="020B0503030403020204" pitchFamily="34" charset="0"/>
              <a:cs typeface="Open Sans Regular"/>
            </a:endParaRPr>
          </a:p>
          <a:p>
            <a:pPr marL="0" marR="0" lvl="0" indent="0" algn="l" defTabSz="511937" rtl="0" eaLnBrk="1" fontAlgn="auto" latinLnBrk="0" hangingPunct="1">
              <a:lnSpc>
                <a:spcPct val="100000"/>
              </a:lnSpc>
              <a:spcBef>
                <a:spcPts val="0"/>
              </a:spcBef>
              <a:spcAft>
                <a:spcPts val="0"/>
              </a:spcAft>
              <a:buClrTx/>
              <a:buSzTx/>
              <a:buFontTx/>
              <a:buNone/>
              <a:tabLst/>
              <a:defRPr/>
            </a:pPr>
            <a:r>
              <a:rPr lang="en-US" sz="1200" b="0" i="0" dirty="0">
                <a:solidFill>
                  <a:srgbClr val="3F3F3F"/>
                </a:solidFill>
                <a:effectLst/>
                <a:highlight>
                  <a:srgbClr val="FFFFFF"/>
                </a:highlight>
                <a:latin typeface="Open Sans" panose="020B0606030504020204" pitchFamily="34" charset="0"/>
                <a:ea typeface="Source Sans Pro" panose="020B0503030403020204" pitchFamily="34" charset="0"/>
                <a:cs typeface="Open Sans Regular"/>
              </a:rPr>
              <a:t>Option 2:</a:t>
            </a:r>
          </a:p>
          <a:p>
            <a:pPr algn="l"/>
            <a:r>
              <a:rPr lang="en-US" sz="1200" b="0" i="1" dirty="0">
                <a:solidFill>
                  <a:srgbClr val="3F3F3F"/>
                </a:solidFill>
                <a:effectLst/>
                <a:highlight>
                  <a:srgbClr val="FFFFFF"/>
                </a:highlight>
                <a:latin typeface="Open Sans" panose="020B0606030504020204" pitchFamily="34" charset="0"/>
              </a:rPr>
              <a:t>Cash, a six-year-old with cerebral palsy, was unable to stand, crawl, walk, or even sit for extended periods of time without assistance. That is, until his mom found a CFC-participating organization in their local community that offered therapeutic riding programs for kids like Cash.  When he first started riding, Cash needed an instructor to sit with him on the horse to keep him safely balanced, but over time, he started riding on his own. With each ride, he gains core strength and stamina. He also loves the bond he has with the horse he rides, Justin.  </a:t>
            </a:r>
            <a:endParaRPr lang="en-US" sz="1200" b="0" i="0" dirty="0">
              <a:solidFill>
                <a:srgbClr val="3F3F3F"/>
              </a:solidFill>
              <a:effectLst/>
              <a:highlight>
                <a:srgbClr val="FFFFFF"/>
              </a:highlight>
              <a:latin typeface="Open Sans" panose="020B0606030504020204" pitchFamily="34" charset="0"/>
            </a:endParaRP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dirty="0">
              <a:latin typeface="Source Sans Pro" panose="020B0503030403020204" pitchFamily="34" charset="0"/>
              <a:ea typeface="Source Sans Pro" panose="020B0503030403020204" pitchFamily="34" charset="0"/>
              <a:cs typeface="Open Sans Regular"/>
            </a:endParaRPr>
          </a:p>
          <a:p>
            <a:pPr marL="0" marR="0" lvl="0" indent="0" algn="l" defTabSz="511937" rtl="0" eaLnBrk="1" fontAlgn="auto" latinLnBrk="0" hangingPunct="1">
              <a:lnSpc>
                <a:spcPct val="100000"/>
              </a:lnSpc>
              <a:spcBef>
                <a:spcPts val="0"/>
              </a:spcBef>
              <a:spcAft>
                <a:spcPts val="0"/>
              </a:spcAft>
              <a:buClrTx/>
              <a:buSzTx/>
              <a:buFontTx/>
              <a:buNone/>
              <a:tabLst/>
              <a:defRPr/>
            </a:pPr>
            <a:r>
              <a:rPr lang="en-US" sz="1000" dirty="0">
                <a:latin typeface="Source Sans Pro" panose="020B0503030403020204" pitchFamily="34" charset="0"/>
                <a:ea typeface="Source Sans Pro" panose="020B0503030403020204" pitchFamily="34" charset="0"/>
                <a:cs typeface="Open Sans Regular"/>
              </a:rPr>
              <a:t>Option 3:</a:t>
            </a:r>
          </a:p>
          <a:p>
            <a:pPr marL="0" marR="0" lvl="0" indent="0" algn="l" defTabSz="511937" rtl="0" eaLnBrk="1" fontAlgn="auto" latinLnBrk="0" hangingPunct="1">
              <a:lnSpc>
                <a:spcPct val="100000"/>
              </a:lnSpc>
              <a:spcBef>
                <a:spcPts val="0"/>
              </a:spcBef>
              <a:spcAft>
                <a:spcPts val="0"/>
              </a:spcAft>
              <a:buClrTx/>
              <a:buSzTx/>
              <a:buFontTx/>
              <a:buNone/>
              <a:tabLst/>
              <a:defRPr/>
            </a:pPr>
            <a:r>
              <a:rPr lang="en-US" sz="1200" b="0" i="1" dirty="0">
                <a:solidFill>
                  <a:srgbClr val="3F3F3F"/>
                </a:solidFill>
                <a:effectLst/>
                <a:highlight>
                  <a:srgbClr val="FFFFFF"/>
                </a:highlight>
                <a:latin typeface="Open Sans" panose="020B0606030504020204" pitchFamily="34" charset="0"/>
              </a:rPr>
              <a:t>Michael, a young cow herder in South Africa, saw education as his pathway out of poverty. Although he didn’t start kindergarten until he was 15, he finished his education and became a construction manager. Now, he partners with a CFC-participating organization to build classrooms for students who would otherwise have to learn outdoors and for whom learning would have to stop during the rainy season. The classrooms he builds go beyond helping to educate the youth in his community. Some are used at night for adult learning or as makeshift dormitories for girls in areas where exceptionally long walks home after dark would be dangerous.  </a:t>
            </a:r>
            <a:endParaRPr lang="en-US" sz="1000" b="0" i="1" dirty="0">
              <a:solidFill>
                <a:srgbClr val="3F3F3F"/>
              </a:solidFill>
              <a:effectLst/>
              <a:highlight>
                <a:srgbClr val="FFFFFF"/>
              </a:highlight>
              <a:latin typeface="Source Sans Pro" panose="020B0503030403020204" pitchFamily="34" charset="0"/>
            </a:endParaRP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b="0" i="1" dirty="0">
              <a:solidFill>
                <a:srgbClr val="3F3F3F"/>
              </a:solidFill>
              <a:effectLst/>
              <a:highlight>
                <a:srgbClr val="FFFFFF"/>
              </a:highlight>
              <a:latin typeface="Source Sans Pro" panose="020B0503030403020204" pitchFamily="34" charset="0"/>
              <a:ea typeface="Source Sans Pro" panose="020B0503030403020204" pitchFamily="34" charset="0"/>
              <a:cs typeface="Open Sans Regular"/>
            </a:endParaRPr>
          </a:p>
          <a:p>
            <a:pPr marL="0" marR="0" lvl="0" indent="0" algn="l" defTabSz="511937" rtl="0" eaLnBrk="1" fontAlgn="auto" latinLnBrk="0" hangingPunct="1">
              <a:lnSpc>
                <a:spcPct val="100000"/>
              </a:lnSpc>
              <a:spcBef>
                <a:spcPts val="0"/>
              </a:spcBef>
              <a:spcAft>
                <a:spcPts val="0"/>
              </a:spcAft>
              <a:buClrTx/>
              <a:buSzTx/>
              <a:buFontTx/>
              <a:buNone/>
              <a:tabLst/>
              <a:defRPr/>
            </a:pPr>
            <a:r>
              <a:rPr lang="en-US" sz="1000" b="0" i="0" dirty="0">
                <a:solidFill>
                  <a:srgbClr val="3F3F3F"/>
                </a:solidFill>
                <a:effectLst/>
                <a:highlight>
                  <a:srgbClr val="FFFFFF"/>
                </a:highlight>
                <a:latin typeface="Source Sans Pro" panose="020B0503030403020204" pitchFamily="34" charset="0"/>
                <a:ea typeface="Source Sans Pro" panose="020B0503030403020204" pitchFamily="34" charset="0"/>
                <a:cs typeface="Open Sans Regular"/>
              </a:rPr>
              <a:t>Option 4: </a:t>
            </a:r>
          </a:p>
          <a:p>
            <a:pPr marL="0" marR="0" lvl="0" indent="0" algn="l" defTabSz="511937" rtl="0" eaLnBrk="1" fontAlgn="auto" latinLnBrk="0" hangingPunct="1">
              <a:lnSpc>
                <a:spcPct val="100000"/>
              </a:lnSpc>
              <a:spcBef>
                <a:spcPts val="0"/>
              </a:spcBef>
              <a:spcAft>
                <a:spcPts val="0"/>
              </a:spcAft>
              <a:buClrTx/>
              <a:buSzTx/>
              <a:buFontTx/>
              <a:buNone/>
              <a:tabLst/>
              <a:defRPr/>
            </a:pPr>
            <a:r>
              <a:rPr lang="en-US" sz="1200" b="0" i="1" dirty="0">
                <a:solidFill>
                  <a:srgbClr val="3F3F3F"/>
                </a:solidFill>
                <a:effectLst/>
                <a:highlight>
                  <a:srgbClr val="FFFFFF"/>
                </a:highlight>
                <a:latin typeface="Open Sans" panose="020B0606030504020204" pitchFamily="34" charset="0"/>
              </a:rPr>
              <a:t>Grocery bills have been increasing for many families across the country, making it more difficult to put food on the table. For most of us, this is inconvenient, but for many families, this is an insurmountable obstacle. One CFC-participating charity provides “blessing bags” filled with food to school-aged children in their local community. The number of students needing weekend food has increased from 100 to nearly 850, showing the great need for food and assistance during these challenging times. During each distribution, at least five kids ask to be added to the program because of this need.  </a:t>
            </a:r>
            <a:endParaRPr lang="en-US" sz="1000" b="0" i="1" dirty="0">
              <a:solidFill>
                <a:srgbClr val="3F3F3F"/>
              </a:solidFill>
              <a:effectLst/>
              <a:highlight>
                <a:srgbClr val="FFFFFF"/>
              </a:highlight>
              <a:latin typeface="Source Sans Pro" panose="020B0503030403020204" pitchFamily="34" charset="0"/>
            </a:endParaRPr>
          </a:p>
          <a:p>
            <a:pPr marL="0" marR="0" lvl="0" indent="0" algn="l" defTabSz="511937" rtl="0" eaLnBrk="1" fontAlgn="auto" latinLnBrk="0" hangingPunct="1">
              <a:lnSpc>
                <a:spcPct val="100000"/>
              </a:lnSpc>
              <a:spcBef>
                <a:spcPts val="0"/>
              </a:spcBef>
              <a:spcAft>
                <a:spcPts val="0"/>
              </a:spcAft>
              <a:buClrTx/>
              <a:buSzTx/>
              <a:buFontTx/>
              <a:buNone/>
              <a:tabLst/>
              <a:defRPr/>
            </a:pPr>
            <a:endParaRPr lang="en-US" sz="1000" b="0" i="1" dirty="0">
              <a:solidFill>
                <a:srgbClr val="3F3F3F"/>
              </a:solidFill>
              <a:effectLst/>
              <a:highlight>
                <a:srgbClr val="FFFFFF"/>
              </a:highlight>
              <a:latin typeface="Source Sans Pro" panose="020B0503030403020204" pitchFamily="34" charset="0"/>
              <a:ea typeface="Source Sans Pro" panose="020B0503030403020204" pitchFamily="34" charset="0"/>
              <a:cs typeface="Open Sans Regular"/>
            </a:endParaRPr>
          </a:p>
          <a:p>
            <a:pPr marL="0" marR="0" lvl="0" indent="0" algn="l" defTabSz="511937" rtl="0" eaLnBrk="1" fontAlgn="auto" latinLnBrk="0" hangingPunct="1">
              <a:lnSpc>
                <a:spcPct val="100000"/>
              </a:lnSpc>
              <a:spcBef>
                <a:spcPts val="0"/>
              </a:spcBef>
              <a:spcAft>
                <a:spcPts val="0"/>
              </a:spcAft>
              <a:buClrTx/>
              <a:buSzTx/>
              <a:buFontTx/>
              <a:buNone/>
              <a:tabLst/>
              <a:defRPr/>
            </a:pPr>
            <a:r>
              <a:rPr lang="en-US" sz="1000" b="0" i="0" dirty="0">
                <a:solidFill>
                  <a:srgbClr val="3F3F3F"/>
                </a:solidFill>
                <a:effectLst/>
                <a:highlight>
                  <a:srgbClr val="FFFFFF"/>
                </a:highlight>
                <a:latin typeface="Source Sans Pro" panose="020B0503030403020204" pitchFamily="34" charset="0"/>
                <a:ea typeface="Source Sans Pro" panose="020B0503030403020204" pitchFamily="34" charset="0"/>
                <a:cs typeface="Open Sans Regular"/>
              </a:rPr>
              <a:t>Option 5:</a:t>
            </a:r>
          </a:p>
          <a:p>
            <a:pPr marL="0" marR="0" lvl="0" indent="0" algn="l" defTabSz="511937" rtl="0" eaLnBrk="1" fontAlgn="auto" latinLnBrk="0" hangingPunct="1">
              <a:lnSpc>
                <a:spcPct val="100000"/>
              </a:lnSpc>
              <a:spcBef>
                <a:spcPts val="0"/>
              </a:spcBef>
              <a:spcAft>
                <a:spcPts val="0"/>
              </a:spcAft>
              <a:buClrTx/>
              <a:buSzTx/>
              <a:buFontTx/>
              <a:buNone/>
              <a:tabLst/>
              <a:defRPr/>
            </a:pPr>
            <a:r>
              <a:rPr lang="en-US" sz="1200" b="0" i="1" dirty="0">
                <a:solidFill>
                  <a:srgbClr val="3F3F3F"/>
                </a:solidFill>
                <a:effectLst/>
                <a:highlight>
                  <a:srgbClr val="FFFFFF"/>
                </a:highlight>
                <a:latin typeface="Open Sans" panose="020B0606030504020204" pitchFamily="34" charset="0"/>
              </a:rPr>
              <a:t>Michael, a married father of four, has spent a large portion of his life serving our country, first in the Marine Corps, then in the Army, and finally in the Army National Guard. He was serving in Iraq when his group came under enemy fire and he was blown from his truck, hitting his head on a rock. He medically retired from military service with a 100% disability rating. He returned home to find his family facing homelessness after being evicted from their rental. Michael turned to a CFC-participating organization staffed by veterans who assist other veterans. The organization gave the family a grant to cover their hotel costs while they found a suitable home.  Michael says the organization was a blessing in his family’s time of need.  </a:t>
            </a:r>
            <a:endParaRPr lang="en-US" sz="1000" dirty="0">
              <a:latin typeface="Source Sans Pro" panose="020B0503030403020204" pitchFamily="34" charset="0"/>
              <a:ea typeface="Source Sans Pro" panose="020B0503030403020204" pitchFamily="34" charset="0"/>
              <a:cs typeface="Open Sans Regular"/>
            </a:endParaRPr>
          </a:p>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10</a:t>
            </a:fld>
            <a:endParaRPr lang="uk-UA"/>
          </a:p>
        </p:txBody>
      </p:sp>
    </p:spTree>
    <p:extLst>
      <p:ext uri="{BB962C8B-B14F-4D97-AF65-F5344CB8AC3E}">
        <p14:creationId xmlns:p14="http://schemas.microsoft.com/office/powerpoint/2010/main" val="72833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I ask each of you to join me in taking a few moments to give through the CFC this year. What will your impact be? </a:t>
            </a:r>
          </a:p>
          <a:p>
            <a:endParaRPr lang="en-US" dirty="0"/>
          </a:p>
          <a:p>
            <a:r>
              <a:rPr lang="en-US" dirty="0"/>
              <a:t>Thank you for letting me talk about the CFC with you today. You will be hearing from me via email each week to share information, progress updates, and more stories about how your donations will help people in need. Please let me know if you have any questions I can answer.</a:t>
            </a:r>
          </a:p>
        </p:txBody>
      </p:sp>
      <p:sp>
        <p:nvSpPr>
          <p:cNvPr id="4" name="Slide Number Placeholder 3"/>
          <p:cNvSpPr>
            <a:spLocks noGrp="1"/>
          </p:cNvSpPr>
          <p:nvPr>
            <p:ph type="sldNum" sz="quarter" idx="5"/>
          </p:nvPr>
        </p:nvSpPr>
        <p:spPr/>
        <p:txBody>
          <a:bodyPr/>
          <a:lstStyle/>
          <a:p>
            <a:fld id="{A5DEC354-948E-4F18-A558-6EC0EA55C7EC}" type="slidenum">
              <a:rPr lang="en-US" smtClean="0"/>
              <a:t>11</a:t>
            </a:fld>
            <a:endParaRPr lang="en-US"/>
          </a:p>
        </p:txBody>
      </p:sp>
    </p:spTree>
    <p:extLst>
      <p:ext uri="{BB962C8B-B14F-4D97-AF65-F5344CB8AC3E}">
        <p14:creationId xmlns:p14="http://schemas.microsoft.com/office/powerpoint/2010/main" val="74375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ource Sans Pro" panose="020B0503030403020204" pitchFamily="34" charset="0"/>
                <a:ea typeface="Source Sans Pro" panose="020B0503030403020204" pitchFamily="34" charset="0"/>
              </a:rPr>
              <a:t>Hi everyone. My name is [introduce yourself]. I am serving as the Combined Federal Campaign (CFC) point of contact this year. Thank you for giving me a few minutes to talk with you about the campaign.</a:t>
            </a:r>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2</a:t>
            </a:fld>
            <a:endParaRPr lang="uk-UA"/>
          </a:p>
        </p:txBody>
      </p:sp>
    </p:spTree>
    <p:extLst>
      <p:ext uri="{BB962C8B-B14F-4D97-AF65-F5344CB8AC3E}">
        <p14:creationId xmlns:p14="http://schemas.microsoft.com/office/powerpoint/2010/main" val="107072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11937" rtl="0" eaLnBrk="1" fontAlgn="auto" latinLnBrk="0" hangingPunct="1">
              <a:lnSpc>
                <a:spcPct val="100000"/>
              </a:lnSpc>
              <a:spcBef>
                <a:spcPts val="0"/>
              </a:spcBef>
              <a:spcAft>
                <a:spcPts val="0"/>
              </a:spcAft>
              <a:buClrTx/>
              <a:buSzTx/>
              <a:buFontTx/>
              <a:buNone/>
              <a:tabLst/>
              <a:defRPr/>
            </a:pPr>
            <a:r>
              <a:rPr lang="en-US" sz="1000" dirty="0">
                <a:latin typeface="Source Sans Pro" panose="020B0503030403020204" pitchFamily="34" charset="0"/>
                <a:ea typeface="Source Sans Pro" panose="020B0503030403020204" pitchFamily="34" charset="0"/>
                <a:cs typeface="Open Sans Regular"/>
              </a:rPr>
              <a:t>First, let’s make sure we are all on the same page about what the CFC is. The CFC is the annual workplace giving campaign for Federal employees and retirees. It was established by President Kennedy in the 1960s as a cost-effective, efficient, and successful way for the Federal community to make charitable contributions to the nearly 5,000 charities that participate in the CFC each year. All of these charities count on this funding! Since that time, more than $8.7 billion has been raised to help people and communities in need! </a:t>
            </a:r>
            <a:endParaRPr lang="en-US" sz="1000" dirty="0">
              <a:latin typeface="Source Sans Pro" panose="020B0503030403020204" pitchFamily="34" charset="0"/>
              <a:ea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3</a:t>
            </a:fld>
            <a:endParaRPr lang="uk-UA"/>
          </a:p>
        </p:txBody>
      </p:sp>
    </p:spTree>
    <p:extLst>
      <p:ext uri="{BB962C8B-B14F-4D97-AF65-F5344CB8AC3E}">
        <p14:creationId xmlns:p14="http://schemas.microsoft.com/office/powerpoint/2010/main" val="283619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ource Sans Pro" panose="020B0503030403020204" pitchFamily="34" charset="0"/>
              </a:rPr>
              <a:t>Here’s how the CFC works. First, you choose a cause that is important to you. Whether that’s medical research, supporting military members and their families, or funding kids’ sports programs in your community, the CFC has vetted charities for any cause you are passionate about. You can use the online charity search or the PDF charity list booklet to select your charities.</a:t>
            </a:r>
          </a:p>
          <a:p>
            <a:endParaRPr lang="en-US" dirty="0">
              <a:latin typeface="Source Sans Pro" panose="020B0503030403020204" pitchFamily="34" charset="0"/>
            </a:endParaRPr>
          </a:p>
          <a:p>
            <a:r>
              <a:rPr lang="en-US" dirty="0">
                <a:latin typeface="Source Sans Pro" panose="020B0503030403020204" pitchFamily="34" charset="0"/>
              </a:rPr>
              <a:t>Next, you make your pledge. You can use the online giving system, a paper pledge form, the CFC Giving app, or the text-to-donate program. One of the best things about the CFC is the ability to give by payroll deduction. You can also pledge volunteer hours.</a:t>
            </a:r>
          </a:p>
          <a:p>
            <a:endParaRPr lang="en-US" dirty="0">
              <a:latin typeface="Source Sans Pro" panose="020B0503030403020204" pitchFamily="34" charset="0"/>
            </a:endParaRPr>
          </a:p>
          <a:p>
            <a:r>
              <a:rPr lang="en-US" dirty="0">
                <a:latin typeface="Source Sans Pro" panose="020B0503030403020204" pitchFamily="34" charset="0"/>
              </a:rPr>
              <a:t>Then, your charities receive your donations throughout the year. Just $5 per paycheck makes a big difference. And collectively all of our donations add up to millions and millions of dollars. </a:t>
            </a:r>
          </a:p>
          <a:p>
            <a:endParaRPr lang="en-US" dirty="0">
              <a:latin typeface="Source Sans Pro" panose="020B0503030403020204" pitchFamily="34" charset="0"/>
            </a:endParaRPr>
          </a:p>
          <a:p>
            <a:r>
              <a:rPr lang="en-US" dirty="0">
                <a:latin typeface="Source Sans Pro" panose="020B0503030403020204" pitchFamily="34" charset="0"/>
              </a:rPr>
              <a:t>These generous dollars flow into your community, across the nation and around the globe – making our world a better and happier place. You never know when one of the CFC participating charities will be able to help you or a loved one, forming a complete circle.</a:t>
            </a:r>
          </a:p>
          <a:p>
            <a:endParaRPr lang="en-US" dirty="0">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4</a:t>
            </a:fld>
            <a:endParaRPr lang="uk-UA"/>
          </a:p>
        </p:txBody>
      </p:sp>
    </p:spTree>
    <p:extLst>
      <p:ext uri="{BB962C8B-B14F-4D97-AF65-F5344CB8AC3E}">
        <p14:creationId xmlns:p14="http://schemas.microsoft.com/office/powerpoint/2010/main" val="58690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800" dirty="0">
                <a:latin typeface="Source Sans Pro"/>
                <a:ea typeface="Source Sans Pro"/>
              </a:rPr>
              <a:t>This year, you are going to see lots of materials talking about the impact you can have when you GIVE HAPPY through the CFC. The CFC highlights 14 different cause areas this year to show all the ways giving through the CFC can impact communities across the nation and around the world.</a:t>
            </a:r>
          </a:p>
        </p:txBody>
      </p:sp>
      <p:sp>
        <p:nvSpPr>
          <p:cNvPr id="4" name="Slide Number Placeholder 3"/>
          <p:cNvSpPr>
            <a:spLocks noGrp="1"/>
          </p:cNvSpPr>
          <p:nvPr>
            <p:ph type="sldNum" sz="quarter" idx="5"/>
          </p:nvPr>
        </p:nvSpPr>
        <p:spPr/>
        <p:txBody>
          <a:bodyPr/>
          <a:lstStyle/>
          <a:p>
            <a:fld id="{BD9C3A12-1E0F-412B-B376-8089A55D946C}" type="slidenum">
              <a:rPr lang="uk-UA" smtClean="0"/>
              <a:pPr/>
              <a:t>5</a:t>
            </a:fld>
            <a:endParaRPr lang="uk-UA"/>
          </a:p>
        </p:txBody>
      </p:sp>
    </p:spTree>
    <p:extLst>
      <p:ext uri="{BB962C8B-B14F-4D97-AF65-F5344CB8AC3E}">
        <p14:creationId xmlns:p14="http://schemas.microsoft.com/office/powerpoint/2010/main" val="2626232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50" dirty="0">
                <a:latin typeface="Source Sans Pro" panose="020B0503030403020204" pitchFamily="34" charset="0"/>
                <a:cs typeface="Calibri"/>
              </a:rPr>
              <a:t>Here's what some of the visual representations of what those cause areas look like. The CFC has so many great charities - no matter which cause you want to support.</a:t>
            </a:r>
          </a:p>
        </p:txBody>
      </p:sp>
      <p:sp>
        <p:nvSpPr>
          <p:cNvPr id="4" name="Slide Number Placeholder 3"/>
          <p:cNvSpPr>
            <a:spLocks noGrp="1"/>
          </p:cNvSpPr>
          <p:nvPr>
            <p:ph type="sldNum" sz="quarter" idx="5"/>
          </p:nvPr>
        </p:nvSpPr>
        <p:spPr/>
        <p:txBody>
          <a:bodyPr/>
          <a:lstStyle/>
          <a:p>
            <a:fld id="{BD9C3A12-1E0F-412B-B376-8089A55D946C}" type="slidenum">
              <a:rPr lang="uk-UA" smtClean="0"/>
              <a:pPr/>
              <a:t>6</a:t>
            </a:fld>
            <a:endParaRPr lang="uk-UA"/>
          </a:p>
        </p:txBody>
      </p:sp>
    </p:spTree>
    <p:extLst>
      <p:ext uri="{BB962C8B-B14F-4D97-AF65-F5344CB8AC3E}">
        <p14:creationId xmlns:p14="http://schemas.microsoft.com/office/powerpoint/2010/main" val="350059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ource Sans Pro" panose="020B0503030403020204" pitchFamily="34" charset="0"/>
                <a:ea typeface="Source Sans Pro" panose="020B0503030403020204" pitchFamily="34" charset="0"/>
                <a:cs typeface="Open Sans Regular"/>
              </a:rPr>
              <a:t>Now that you know all the awesome causes you can support, let me tell you about HOW you can give through the CFC. There are four ways to pledge; all methods are easy, safe, and secure ways to give through the CFC! It all depends on how someone likes to pledge.</a:t>
            </a:r>
          </a:p>
          <a:p>
            <a:endParaRPr lang="en-US" sz="1200" dirty="0">
              <a:latin typeface="Source Sans Pro" panose="020B0503030403020204" pitchFamily="34" charset="0"/>
              <a:ea typeface="Source Sans Pro" panose="020B0503030403020204" pitchFamily="34" charset="0"/>
              <a:cs typeface="Open Sans Regular"/>
            </a:endParaRPr>
          </a:p>
          <a:p>
            <a:r>
              <a:rPr lang="en-US" dirty="0">
                <a:latin typeface="Source Sans Pro"/>
                <a:ea typeface="Source Sans Pro"/>
                <a:cs typeface="Open Sans Regular"/>
              </a:rPr>
              <a:t>Do you</a:t>
            </a:r>
            <a:r>
              <a:rPr lang="en-US" sz="1200" dirty="0">
                <a:latin typeface="Source Sans Pro"/>
                <a:ea typeface="Source Sans Pro"/>
                <a:cs typeface="Open Sans Regular"/>
              </a:rPr>
              <a:t> want the full range of giving options? Including giving via payroll deduction, credit card, bank transfer, or even PayPal? Then, the CFC’s most popular giving method, the online giving system, is for you! All you have to do is visit GiveCFC.org and click the DONATE button (it’s right at the top of the page!) to log in to or create an account and get started. One important thing to note is that the CFC’s online giving system is now protected by multi-factor authentication, which means that visitors must have or create a login.gov account before you can access the CFC’s Online Giving System.</a:t>
            </a:r>
          </a:p>
          <a:p>
            <a:endParaRPr lang="en-US" sz="1200" dirty="0">
              <a:latin typeface="Source Sans Pro" panose="020B0503030403020204" pitchFamily="34" charset="0"/>
              <a:ea typeface="Open Sans Regular" charset="0"/>
              <a:cs typeface="Open Sans Regular"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Source Sans Pro" panose="020B0503030403020204" pitchFamily="34" charset="0"/>
                <a:ea typeface="Source Sans Pro" panose="020B0503030403020204" pitchFamily="34" charset="0"/>
                <a:cs typeface="Open Sans Regular"/>
              </a:rPr>
              <a:t>But, maybe you work for an agency or office that doesn’t have ready access to technology at work. This includes TSA agents, some members of the military, border patrol officers, USPS mail carriers, and more. In this case, the traditional Paper Pledge Form is for you. We have some printed pledge forms available for campaign workers in these types of agencies to distribute. If you have access to the website, you can also print them off yourself.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latin typeface="Source Sans Pro" panose="020B0503030403020204" pitchFamily="34" charset="0"/>
              <a:ea typeface="Source Sans Pro" panose="020B0503030403020204" pitchFamily="34" charset="0"/>
              <a:cs typeface="Open Sans Regular"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dirty="0">
                <a:latin typeface="Source Sans Pro"/>
                <a:ea typeface="Open Sans Regular"/>
                <a:cs typeface="Open Sans Regular" charset="0"/>
              </a:rPr>
              <a:t>Take giving on the go with the CFC mobile app. If you love using your phone – you can easily download the CFC Giving Mobile App by searching for “CFC Giving” on your iPhone or Android device mobile stores and get started.</a:t>
            </a:r>
          </a:p>
          <a:p>
            <a:endParaRPr lang="en-US" sz="800" dirty="0">
              <a:latin typeface="Source Sans Pro" panose="020B0503030403020204" pitchFamily="34" charset="0"/>
              <a:ea typeface="Open Sans Regular" charset="0"/>
              <a:cs typeface="Open Sans Regular" charset="0"/>
            </a:endParaRPr>
          </a:p>
          <a:p>
            <a:r>
              <a:rPr lang="en-US" dirty="0">
                <a:latin typeface="Source Sans Pro" panose="020B0503030403020204" pitchFamily="34" charset="0"/>
                <a:ea typeface="Open Sans Regular" charset="0"/>
                <a:cs typeface="Open Sans Regular" charset="0"/>
              </a:rPr>
              <a:t>And finally, if you want to make the quickest, onetime gift, then you can use the CFC’s Text-to-Donate program. (These instructions need to be finalized and added before training starts.) One caveat to using this method is that our unit will not get credit for your donation as there is no way to designate your unit in this quick and easy pledge method. However, this is still a great introduction to the CFC and a great option for someone who wants to make a quick pledge.</a:t>
            </a:r>
          </a:p>
        </p:txBody>
      </p:sp>
      <p:sp>
        <p:nvSpPr>
          <p:cNvPr id="4" name="Slide Number Placeholder 3"/>
          <p:cNvSpPr>
            <a:spLocks noGrp="1"/>
          </p:cNvSpPr>
          <p:nvPr>
            <p:ph type="sldNum" sz="quarter" idx="5"/>
          </p:nvPr>
        </p:nvSpPr>
        <p:spPr/>
        <p:txBody>
          <a:bodyPr/>
          <a:lstStyle/>
          <a:p>
            <a:fld id="{BD9C3A12-1E0F-412B-B376-8089A55D946C}" type="slidenum">
              <a:rPr lang="uk-UA" smtClean="0"/>
              <a:pPr/>
              <a:t>7</a:t>
            </a:fld>
            <a:endParaRPr lang="uk-UA"/>
          </a:p>
        </p:txBody>
      </p:sp>
    </p:spTree>
    <p:extLst>
      <p:ext uri="{BB962C8B-B14F-4D97-AF65-F5344CB8AC3E}">
        <p14:creationId xmlns:p14="http://schemas.microsoft.com/office/powerpoint/2010/main" val="3600755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Source Sans Pro" panose="020B0503030403020204" pitchFamily="34" charset="0"/>
                <a:ea typeface="Source Sans Pro" panose="020B0503030403020204" pitchFamily="34" charset="0"/>
              </a:rPr>
              <a:t>Another benefit of the CFC is that Federal employees can also pledge volunteer hours to charities that accept them. You will know which charities accept them by looking for the hand icon next to the charity in the Charity List. Charities will often have in person and virtual volunteer opportunities. And now, donors who pledged via the Online Giving System can record the hours they have fulfilled through out the year. </a:t>
            </a:r>
          </a:p>
          <a:p>
            <a:endParaRPr lang="en-US" sz="1000" dirty="0">
              <a:latin typeface="Source Sans Pro" panose="020B0503030403020204" pitchFamily="34" charset="0"/>
              <a:ea typeface="Source Sans Pro" panose="020B0503030403020204" pitchFamily="34" charset="0"/>
            </a:endParaRPr>
          </a:p>
          <a:p>
            <a:pPr marL="0" marR="0" lvl="0" indent="0" algn="l" defTabSz="511937" rtl="0" eaLnBrk="1" fontAlgn="auto" latinLnBrk="0" hangingPunct="1">
              <a:lnSpc>
                <a:spcPct val="100000"/>
              </a:lnSpc>
              <a:spcBef>
                <a:spcPts val="0"/>
              </a:spcBef>
              <a:spcAft>
                <a:spcPts val="0"/>
              </a:spcAft>
              <a:buClrTx/>
              <a:buSzTx/>
              <a:buFontTx/>
              <a:buNone/>
              <a:tabLst/>
              <a:defRPr/>
            </a:pPr>
            <a:r>
              <a:rPr lang="en-US" sz="1000" dirty="0">
                <a:latin typeface="Source Sans Pro" panose="020B0503030403020204" pitchFamily="34" charset="0"/>
                <a:ea typeface="Source Sans Pro" panose="020B0503030403020204" pitchFamily="34" charset="0"/>
              </a:rPr>
              <a:t>You can even record group volunteer activities through the CFC’s Online Giving System. Planning a group volunteer activity is a great team-building exercise, a wonderful way to promote the CFC, and exposes your colleagues to the amazing work CFC charities do in your community. You will need to work within your agency guidelines when planning a group volunteer project. You will also need to work with your OC to assure the fair and equitable selection of a charity with which to volunteer.</a:t>
            </a:r>
          </a:p>
          <a:p>
            <a:endParaRPr lang="en-US" sz="1000" dirty="0">
              <a:latin typeface="Source Sans Pro" panose="020B0503030403020204" pitchFamily="34" charset="0"/>
              <a:ea typeface="Source Sans Pro" panose="020B0503030403020204" pitchFamily="34" charset="0"/>
            </a:endParaRPr>
          </a:p>
          <a:p>
            <a:r>
              <a:rPr lang="en-US" sz="1000" dirty="0">
                <a:latin typeface="Source Sans Pro" panose="020B0503030403020204" pitchFamily="34" charset="0"/>
                <a:ea typeface="Source Sans Pro" panose="020B0503030403020204" pitchFamily="34" charset="0"/>
              </a:rPr>
              <a:t>And just a note, the CFC values the volunteer hours pledged and those dollars are added to the fundraising totals for each office/unit/agency. So that can be a nice bump for your campaign totals.</a:t>
            </a:r>
          </a:p>
          <a:p>
            <a:endParaRPr lang="en-US" sz="1000" dirty="0">
              <a:latin typeface="Source Sans Pro" panose="020B0503030403020204" pitchFamily="34" charset="0"/>
              <a:ea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8</a:t>
            </a:fld>
            <a:endParaRPr lang="uk-UA"/>
          </a:p>
        </p:txBody>
      </p:sp>
    </p:spTree>
    <p:extLst>
      <p:ext uri="{BB962C8B-B14F-4D97-AF65-F5344CB8AC3E}">
        <p14:creationId xmlns:p14="http://schemas.microsoft.com/office/powerpoint/2010/main" val="574108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ource Sans Pro" panose="020B0503030403020204" pitchFamily="34" charset="0"/>
              </a:rPr>
              <a:t>One of the benefits of giving through the CFC is that you get to be a part of the CFC community and support our installation/unit/agency/office fundraising goal. In order to ensure that your office/unit receives “credit” for your donations is to use the correct “CFC unit code” (a special 6-digit number assigned to your unit) and “ZIP code” (this needs to be the ZIP code of your </a:t>
            </a:r>
            <a:r>
              <a:rPr lang="en-US" b="1" dirty="0">
                <a:latin typeface="Source Sans Pro" panose="020B0503030403020204" pitchFamily="34" charset="0"/>
              </a:rPr>
              <a:t>LOCAL</a:t>
            </a:r>
            <a:r>
              <a:rPr lang="en-US" dirty="0">
                <a:latin typeface="Source Sans Pro" panose="020B0503030403020204" pitchFamily="34" charset="0"/>
              </a:rPr>
              <a:t> office, not your home). When you give online, using a paper pledge form, or via the mobile app you will have the opportunity to enter these important identifiers. [If your agency/installation HAS a dollar goal, please feel free to mention it here.]</a:t>
            </a:r>
          </a:p>
        </p:txBody>
      </p:sp>
      <p:sp>
        <p:nvSpPr>
          <p:cNvPr id="4" name="Slide Number Placeholder 3"/>
          <p:cNvSpPr>
            <a:spLocks noGrp="1"/>
          </p:cNvSpPr>
          <p:nvPr>
            <p:ph type="sldNum" sz="quarter" idx="5"/>
          </p:nvPr>
        </p:nvSpPr>
        <p:spPr/>
        <p:txBody>
          <a:bodyPr/>
          <a:lstStyle/>
          <a:p>
            <a:fld id="{BD9C3A12-1E0F-412B-B376-8089A55D946C}" type="slidenum">
              <a:rPr lang="uk-UA" smtClean="0"/>
              <a:pPr/>
              <a:t>9</a:t>
            </a:fld>
            <a:endParaRPr lang="uk-UA"/>
          </a:p>
        </p:txBody>
      </p:sp>
    </p:spTree>
    <p:extLst>
      <p:ext uri="{BB962C8B-B14F-4D97-AF65-F5344CB8AC3E}">
        <p14:creationId xmlns:p14="http://schemas.microsoft.com/office/powerpoint/2010/main" val="3596620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9D40-398D-4D5E-A548-5D4BC029E4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16454B-DE2A-24F5-0F42-9201F1C5FC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7AF662-B0EB-ED31-48C7-076875BC1A0C}"/>
              </a:ext>
            </a:extLst>
          </p:cNvPr>
          <p:cNvSpPr>
            <a:spLocks noGrp="1"/>
          </p:cNvSpPr>
          <p:nvPr>
            <p:ph type="dt" sz="half" idx="10"/>
          </p:nvPr>
        </p:nvSpPr>
        <p:spPr/>
        <p:txBody>
          <a:bodyPr/>
          <a:lstStyle/>
          <a:p>
            <a:fld id="{CAA75E99-57DA-4592-B0BB-4FCEF0A06F07}" type="datetimeFigureOut">
              <a:rPr lang="en-US" smtClean="0"/>
              <a:t>8/27/2024</a:t>
            </a:fld>
            <a:endParaRPr lang="en-US"/>
          </a:p>
        </p:txBody>
      </p:sp>
      <p:sp>
        <p:nvSpPr>
          <p:cNvPr id="5" name="Footer Placeholder 4">
            <a:extLst>
              <a:ext uri="{FF2B5EF4-FFF2-40B4-BE49-F238E27FC236}">
                <a16:creationId xmlns:a16="http://schemas.microsoft.com/office/drawing/2014/main" id="{66723C17-E1CA-1A3B-BCE6-D624D61C0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8DD3E-AD33-8D5F-E280-9920F78DAC5F}"/>
              </a:ext>
            </a:extLst>
          </p:cNvPr>
          <p:cNvSpPr>
            <a:spLocks noGrp="1"/>
          </p:cNvSpPr>
          <p:nvPr>
            <p:ph type="sldNum" sz="quarter" idx="12"/>
          </p:nvPr>
        </p:nvSpPr>
        <p:spPr/>
        <p:txBody>
          <a:bodyPr/>
          <a:lstStyle/>
          <a:p>
            <a:fld id="{12A00251-29DF-4134-B1BD-70D0CB1BDDD9}" type="slidenum">
              <a:rPr lang="en-US" smtClean="0"/>
              <a:t>‹#›</a:t>
            </a:fld>
            <a:endParaRPr lang="en-US"/>
          </a:p>
        </p:txBody>
      </p:sp>
    </p:spTree>
    <p:extLst>
      <p:ext uri="{BB962C8B-B14F-4D97-AF65-F5344CB8AC3E}">
        <p14:creationId xmlns:p14="http://schemas.microsoft.com/office/powerpoint/2010/main" val="153722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38FF-678B-437D-788C-02AF12CC32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73234E-BD2B-CE7A-1C47-5AA0FFC4D0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1DAB1-8694-F1F7-CF0C-C5D67099D7A4}"/>
              </a:ext>
            </a:extLst>
          </p:cNvPr>
          <p:cNvSpPr>
            <a:spLocks noGrp="1"/>
          </p:cNvSpPr>
          <p:nvPr>
            <p:ph type="dt" sz="half" idx="10"/>
          </p:nvPr>
        </p:nvSpPr>
        <p:spPr/>
        <p:txBody>
          <a:bodyPr/>
          <a:lstStyle/>
          <a:p>
            <a:fld id="{CAA75E99-57DA-4592-B0BB-4FCEF0A06F07}" type="datetimeFigureOut">
              <a:rPr lang="en-US" smtClean="0"/>
              <a:t>8/27/2024</a:t>
            </a:fld>
            <a:endParaRPr lang="en-US"/>
          </a:p>
        </p:txBody>
      </p:sp>
      <p:sp>
        <p:nvSpPr>
          <p:cNvPr id="5" name="Footer Placeholder 4">
            <a:extLst>
              <a:ext uri="{FF2B5EF4-FFF2-40B4-BE49-F238E27FC236}">
                <a16:creationId xmlns:a16="http://schemas.microsoft.com/office/drawing/2014/main" id="{BF41D040-3BBD-0A58-BB6F-B89B8E099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BB768-3D81-EA21-54A5-511040A81BC9}"/>
              </a:ext>
            </a:extLst>
          </p:cNvPr>
          <p:cNvSpPr>
            <a:spLocks noGrp="1"/>
          </p:cNvSpPr>
          <p:nvPr>
            <p:ph type="sldNum" sz="quarter" idx="12"/>
          </p:nvPr>
        </p:nvSpPr>
        <p:spPr/>
        <p:txBody>
          <a:bodyPr/>
          <a:lstStyle/>
          <a:p>
            <a:fld id="{12A00251-29DF-4134-B1BD-70D0CB1BDDD9}" type="slidenum">
              <a:rPr lang="en-US" smtClean="0"/>
              <a:t>‹#›</a:t>
            </a:fld>
            <a:endParaRPr lang="en-US"/>
          </a:p>
        </p:txBody>
      </p:sp>
    </p:spTree>
    <p:extLst>
      <p:ext uri="{BB962C8B-B14F-4D97-AF65-F5344CB8AC3E}">
        <p14:creationId xmlns:p14="http://schemas.microsoft.com/office/powerpoint/2010/main" val="346294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39E5DD-2978-74FB-DB58-0AE7FEBC09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40A4D9-F3D1-B090-1D9D-926436CC98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4EB58-1BBE-6089-6739-9CEDBB7A5E81}"/>
              </a:ext>
            </a:extLst>
          </p:cNvPr>
          <p:cNvSpPr>
            <a:spLocks noGrp="1"/>
          </p:cNvSpPr>
          <p:nvPr>
            <p:ph type="dt" sz="half" idx="10"/>
          </p:nvPr>
        </p:nvSpPr>
        <p:spPr/>
        <p:txBody>
          <a:bodyPr/>
          <a:lstStyle/>
          <a:p>
            <a:fld id="{CAA75E99-57DA-4592-B0BB-4FCEF0A06F07}" type="datetimeFigureOut">
              <a:rPr lang="en-US" smtClean="0"/>
              <a:t>8/27/2024</a:t>
            </a:fld>
            <a:endParaRPr lang="en-US"/>
          </a:p>
        </p:txBody>
      </p:sp>
      <p:sp>
        <p:nvSpPr>
          <p:cNvPr id="5" name="Footer Placeholder 4">
            <a:extLst>
              <a:ext uri="{FF2B5EF4-FFF2-40B4-BE49-F238E27FC236}">
                <a16:creationId xmlns:a16="http://schemas.microsoft.com/office/drawing/2014/main" id="{9688D4A0-CCDD-7E8A-F1A2-D5B38C2C7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116B5-6C73-3F6E-ABA4-F65A2D588499}"/>
              </a:ext>
            </a:extLst>
          </p:cNvPr>
          <p:cNvSpPr>
            <a:spLocks noGrp="1"/>
          </p:cNvSpPr>
          <p:nvPr>
            <p:ph type="sldNum" sz="quarter" idx="12"/>
          </p:nvPr>
        </p:nvSpPr>
        <p:spPr/>
        <p:txBody>
          <a:bodyPr/>
          <a:lstStyle/>
          <a:p>
            <a:fld id="{12A00251-29DF-4134-B1BD-70D0CB1BDDD9}" type="slidenum">
              <a:rPr lang="en-US" smtClean="0"/>
              <a:t>‹#›</a:t>
            </a:fld>
            <a:endParaRPr lang="en-US"/>
          </a:p>
        </p:txBody>
      </p:sp>
    </p:spTree>
    <p:extLst>
      <p:ext uri="{BB962C8B-B14F-4D97-AF65-F5344CB8AC3E}">
        <p14:creationId xmlns:p14="http://schemas.microsoft.com/office/powerpoint/2010/main" val="281746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6">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1066D77A-ABF8-1245-BE11-7FA055E31193}"/>
              </a:ext>
            </a:extLst>
          </p:cNvPr>
          <p:cNvSpPr>
            <a:spLocks noGrp="1"/>
          </p:cNvSpPr>
          <p:nvPr>
            <p:ph type="title" hasCustomPrompt="1"/>
          </p:nvPr>
        </p:nvSpPr>
        <p:spPr>
          <a:xfrm>
            <a:off x="381001" y="417206"/>
            <a:ext cx="11074400" cy="853182"/>
          </a:xfrm>
          <a:prstGeom prst="rect">
            <a:avLst/>
          </a:prstGeom>
          <a:noFill/>
        </p:spPr>
        <p:txBody>
          <a:bodyPr wrap="square" rtlCol="0">
            <a:spAutoFit/>
          </a:bodyPr>
          <a:lstStyle>
            <a:lvl1pPr>
              <a:defRPr lang="uk-UA" sz="4800" b="0" i="0" baseline="0">
                <a:latin typeface="Calibri" panose="020F0502020204030204" pitchFamily="34" charset="0"/>
                <a:ea typeface="Open Sans" charset="0"/>
                <a:cs typeface="Calibri" panose="020F0502020204030204" pitchFamily="34" charset="0"/>
              </a:defRPr>
            </a:lvl1pPr>
          </a:lstStyle>
          <a:p>
            <a:pPr marL="0" lvl="0"/>
            <a:r>
              <a:rPr lang="en-US" dirty="0"/>
              <a:t>CLICK TO EDIT TITLE</a:t>
            </a:r>
            <a:endParaRPr lang="uk-UA" dirty="0"/>
          </a:p>
        </p:txBody>
      </p:sp>
      <p:pic>
        <p:nvPicPr>
          <p:cNvPr id="2" name="Picture 1" descr="CFC Give Happy logo">
            <a:extLst>
              <a:ext uri="{FF2B5EF4-FFF2-40B4-BE49-F238E27FC236}">
                <a16:creationId xmlns:a16="http://schemas.microsoft.com/office/drawing/2014/main" id="{7E0A0104-93FA-2957-ED92-443D28A521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20199" y="6139388"/>
            <a:ext cx="2235201" cy="563235"/>
          </a:xfrm>
          <a:prstGeom prst="rect">
            <a:avLst/>
          </a:prstGeom>
        </p:spPr>
      </p:pic>
      <p:sp>
        <p:nvSpPr>
          <p:cNvPr id="3" name="TextBox 2">
            <a:extLst>
              <a:ext uri="{FF2B5EF4-FFF2-40B4-BE49-F238E27FC236}">
                <a16:creationId xmlns:a16="http://schemas.microsoft.com/office/drawing/2014/main" id="{D102F130-E261-07F4-8A6B-736E5921583D}"/>
              </a:ext>
            </a:extLst>
          </p:cNvPr>
          <p:cNvSpPr txBox="1"/>
          <p:nvPr userDrawn="1"/>
        </p:nvSpPr>
        <p:spPr>
          <a:xfrm>
            <a:off x="11430000" y="6474023"/>
            <a:ext cx="457200" cy="307777"/>
          </a:xfrm>
          <a:prstGeom prst="rect">
            <a:avLst/>
          </a:prstGeom>
          <a:noFill/>
        </p:spPr>
        <p:txBody>
          <a:bodyPr wrap="square" rtlCol="0">
            <a:spAutoFit/>
          </a:bodyPr>
          <a:lstStyle/>
          <a:p>
            <a:pPr algn="r"/>
            <a:fld id="{9C79026E-F6FE-4B61-91A8-1D46346FA5F6}" type="slidenum">
              <a:rPr lang="en-US" sz="1400" b="1" smtClean="0">
                <a:solidFill>
                  <a:schemeClr val="accent1"/>
                </a:solidFill>
                <a:latin typeface="Source Sans Pro" panose="020B0503030403020204" pitchFamily="34" charset="0"/>
                <a:ea typeface="Source Sans Pro" panose="020B0503030403020204" pitchFamily="34" charset="0"/>
              </a:rPr>
              <a:pPr algn="r"/>
              <a:t>‹#›</a:t>
            </a:fld>
            <a:endParaRPr lang="en-US" sz="1400" b="1">
              <a:solidFill>
                <a:schemeClr val="accent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80658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2">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B1B2182-AF72-3A47-B027-DE7905F655CD}"/>
              </a:ext>
            </a:extLst>
          </p:cNvPr>
          <p:cNvSpPr>
            <a:spLocks noGrp="1"/>
          </p:cNvSpPr>
          <p:nvPr>
            <p:ph idx="1" hasCustomPrompt="1"/>
          </p:nvPr>
        </p:nvSpPr>
        <p:spPr>
          <a:xfrm>
            <a:off x="381000" y="1447799"/>
            <a:ext cx="11379199" cy="3988859"/>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3" name="Title 7">
            <a:extLst>
              <a:ext uri="{FF2B5EF4-FFF2-40B4-BE49-F238E27FC236}">
                <a16:creationId xmlns:a16="http://schemas.microsoft.com/office/drawing/2014/main" id="{1066D77A-ABF8-1245-BE11-7FA055E31193}"/>
              </a:ext>
            </a:extLst>
          </p:cNvPr>
          <p:cNvSpPr>
            <a:spLocks noGrp="1"/>
          </p:cNvSpPr>
          <p:nvPr>
            <p:ph type="title" hasCustomPrompt="1"/>
          </p:nvPr>
        </p:nvSpPr>
        <p:spPr>
          <a:xfrm>
            <a:off x="381001" y="417206"/>
            <a:ext cx="11074400" cy="853182"/>
          </a:xfrm>
          <a:prstGeom prst="rect">
            <a:avLst/>
          </a:prstGeom>
          <a:noFill/>
        </p:spPr>
        <p:txBody>
          <a:bodyPr wrap="square" rtlCol="0">
            <a:spAutoFit/>
          </a:bodyPr>
          <a:lstStyle>
            <a:lvl1pPr>
              <a:defRPr lang="uk-UA" sz="4800" b="0" i="0" baseline="0">
                <a:latin typeface="Calibri" panose="020F0502020204030204" pitchFamily="34" charset="0"/>
                <a:ea typeface="Open Sans" charset="0"/>
                <a:cs typeface="Calibri" panose="020F0502020204030204" pitchFamily="34" charset="0"/>
              </a:defRPr>
            </a:lvl1pPr>
          </a:lstStyle>
          <a:p>
            <a:pPr marL="0" lvl="0"/>
            <a:r>
              <a:rPr lang="en-US"/>
              <a:t>CLICK TO EDIT TITLE</a:t>
            </a:r>
            <a:endParaRPr lang="uk-UA"/>
          </a:p>
        </p:txBody>
      </p:sp>
      <p:pic>
        <p:nvPicPr>
          <p:cNvPr id="2" name="Picture 1" descr="CFC Give Happy logo">
            <a:extLst>
              <a:ext uri="{FF2B5EF4-FFF2-40B4-BE49-F238E27FC236}">
                <a16:creationId xmlns:a16="http://schemas.microsoft.com/office/drawing/2014/main" id="{7E0A0104-93FA-2957-ED92-443D28A5210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220199" y="6139388"/>
            <a:ext cx="2235201" cy="563235"/>
          </a:xfrm>
          <a:prstGeom prst="rect">
            <a:avLst/>
          </a:prstGeom>
        </p:spPr>
      </p:pic>
      <p:sp>
        <p:nvSpPr>
          <p:cNvPr id="3" name="TextBox 2">
            <a:extLst>
              <a:ext uri="{FF2B5EF4-FFF2-40B4-BE49-F238E27FC236}">
                <a16:creationId xmlns:a16="http://schemas.microsoft.com/office/drawing/2014/main" id="{D102F130-E261-07F4-8A6B-736E5921583D}"/>
              </a:ext>
            </a:extLst>
          </p:cNvPr>
          <p:cNvSpPr txBox="1"/>
          <p:nvPr userDrawn="1"/>
        </p:nvSpPr>
        <p:spPr>
          <a:xfrm>
            <a:off x="11430000" y="6474023"/>
            <a:ext cx="457200" cy="307777"/>
          </a:xfrm>
          <a:prstGeom prst="rect">
            <a:avLst/>
          </a:prstGeom>
          <a:noFill/>
        </p:spPr>
        <p:txBody>
          <a:bodyPr wrap="square" rtlCol="0">
            <a:spAutoFit/>
          </a:bodyPr>
          <a:lstStyle/>
          <a:p>
            <a:pPr algn="r"/>
            <a:fld id="{9C79026E-F6FE-4B61-91A8-1D46346FA5F6}" type="slidenum">
              <a:rPr lang="en-US" sz="1400" b="1" smtClean="0">
                <a:solidFill>
                  <a:schemeClr val="accent1"/>
                </a:solidFill>
                <a:latin typeface="Source Sans Pro" panose="020B0503030403020204" pitchFamily="34" charset="0"/>
                <a:ea typeface="Source Sans Pro" panose="020B0503030403020204" pitchFamily="34" charset="0"/>
              </a:rPr>
              <a:pPr algn="r"/>
              <a:t>‹#›</a:t>
            </a:fld>
            <a:endParaRPr lang="en-US" sz="1400" b="1">
              <a:solidFill>
                <a:schemeClr val="accent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7974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B1B2182-AF72-3A47-B027-DE7905F655CD}"/>
              </a:ext>
            </a:extLst>
          </p:cNvPr>
          <p:cNvSpPr>
            <a:spLocks noGrp="1"/>
          </p:cNvSpPr>
          <p:nvPr>
            <p:ph idx="1" hasCustomPrompt="1"/>
          </p:nvPr>
        </p:nvSpPr>
        <p:spPr>
          <a:xfrm>
            <a:off x="381000" y="1447799"/>
            <a:ext cx="11379199" cy="3988859"/>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3" name="Title 7">
            <a:extLst>
              <a:ext uri="{FF2B5EF4-FFF2-40B4-BE49-F238E27FC236}">
                <a16:creationId xmlns:a16="http://schemas.microsoft.com/office/drawing/2014/main" id="{1066D77A-ABF8-1245-BE11-7FA055E31193}"/>
              </a:ext>
            </a:extLst>
          </p:cNvPr>
          <p:cNvSpPr>
            <a:spLocks noGrp="1"/>
          </p:cNvSpPr>
          <p:nvPr>
            <p:ph type="title" hasCustomPrompt="1"/>
          </p:nvPr>
        </p:nvSpPr>
        <p:spPr>
          <a:xfrm>
            <a:off x="381001" y="417206"/>
            <a:ext cx="11074400" cy="853182"/>
          </a:xfrm>
          <a:prstGeom prst="rect">
            <a:avLst/>
          </a:prstGeom>
          <a:noFill/>
        </p:spPr>
        <p:txBody>
          <a:bodyPr wrap="square" rtlCol="0">
            <a:spAutoFit/>
          </a:bodyPr>
          <a:lstStyle>
            <a:lvl1pPr>
              <a:defRPr lang="uk-UA" sz="4800" b="0" i="0" baseline="0">
                <a:latin typeface="Calibri" panose="020F0502020204030204" pitchFamily="34" charset="0"/>
                <a:ea typeface="Open Sans" charset="0"/>
                <a:cs typeface="Calibri" panose="020F0502020204030204" pitchFamily="34" charset="0"/>
              </a:defRPr>
            </a:lvl1pPr>
          </a:lstStyle>
          <a:p>
            <a:pPr marL="0" lvl="0"/>
            <a:r>
              <a:rPr lang="en-US"/>
              <a:t>CLICK TO EDIT TITLE</a:t>
            </a:r>
            <a:endParaRPr lang="uk-UA"/>
          </a:p>
        </p:txBody>
      </p:sp>
      <p:pic>
        <p:nvPicPr>
          <p:cNvPr id="2" name="Picture 1" descr="CFC Give Happy logo">
            <a:extLst>
              <a:ext uri="{FF2B5EF4-FFF2-40B4-BE49-F238E27FC236}">
                <a16:creationId xmlns:a16="http://schemas.microsoft.com/office/drawing/2014/main" id="{7E0A0104-93FA-2957-ED92-443D28A521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032840"/>
            <a:ext cx="2658036" cy="669783"/>
          </a:xfrm>
          <a:prstGeom prst="rect">
            <a:avLst/>
          </a:prstGeom>
        </p:spPr>
      </p:pic>
      <p:sp>
        <p:nvSpPr>
          <p:cNvPr id="9" name="TextBox 8">
            <a:extLst>
              <a:ext uri="{FF2B5EF4-FFF2-40B4-BE49-F238E27FC236}">
                <a16:creationId xmlns:a16="http://schemas.microsoft.com/office/drawing/2014/main" id="{06BD1B8E-2C14-80FA-82C9-245DCA58F890}"/>
              </a:ext>
            </a:extLst>
          </p:cNvPr>
          <p:cNvSpPr txBox="1"/>
          <p:nvPr userDrawn="1"/>
        </p:nvSpPr>
        <p:spPr>
          <a:xfrm>
            <a:off x="11430000" y="6474023"/>
            <a:ext cx="457200" cy="307777"/>
          </a:xfrm>
          <a:prstGeom prst="rect">
            <a:avLst/>
          </a:prstGeom>
          <a:noFill/>
        </p:spPr>
        <p:txBody>
          <a:bodyPr wrap="square" rtlCol="0">
            <a:spAutoFit/>
          </a:bodyPr>
          <a:lstStyle/>
          <a:p>
            <a:pPr algn="r"/>
            <a:fld id="{9C79026E-F6FE-4B61-91A8-1D46346FA5F6}" type="slidenum">
              <a:rPr lang="en-US" sz="1400" b="1" smtClean="0">
                <a:solidFill>
                  <a:schemeClr val="accent1"/>
                </a:solidFill>
                <a:latin typeface="Source Sans Pro" panose="020B0503030403020204" pitchFamily="34" charset="0"/>
                <a:ea typeface="Source Sans Pro" panose="020B0503030403020204" pitchFamily="34" charset="0"/>
              </a:rPr>
              <a:pPr algn="r"/>
              <a:t>‹#›</a:t>
            </a:fld>
            <a:endParaRPr lang="en-US" sz="1400" b="1">
              <a:solidFill>
                <a:schemeClr val="accent1"/>
              </a:solidFill>
              <a:latin typeface="Source Sans Pro" panose="020B0503030403020204" pitchFamily="34" charset="0"/>
              <a:ea typeface="Source Sans Pro" panose="020B0503030403020204" pitchFamily="34" charset="0"/>
            </a:endParaRPr>
          </a:p>
        </p:txBody>
      </p:sp>
      <p:pic>
        <p:nvPicPr>
          <p:cNvPr id="3" name="Picture 2" descr="Group of excited federal workers">
            <a:extLst>
              <a:ext uri="{FF2B5EF4-FFF2-40B4-BE49-F238E27FC236}">
                <a16:creationId xmlns:a16="http://schemas.microsoft.com/office/drawing/2014/main" id="{FBC4DF75-DDB1-A28A-ECFA-A9A0AE1176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19600" y="5539838"/>
            <a:ext cx="6858000" cy="1241962"/>
          </a:xfrm>
          <a:prstGeom prst="rect">
            <a:avLst/>
          </a:prstGeom>
        </p:spPr>
      </p:pic>
    </p:spTree>
    <p:extLst>
      <p:ext uri="{BB962C8B-B14F-4D97-AF65-F5344CB8AC3E}">
        <p14:creationId xmlns:p14="http://schemas.microsoft.com/office/powerpoint/2010/main" val="2900430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50D3-9BB1-CB90-D215-DE635763A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A94408-F080-90D2-1178-C85DD8A74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C7B2B-F6EE-02A5-08E5-0FC254F139C3}"/>
              </a:ext>
            </a:extLst>
          </p:cNvPr>
          <p:cNvSpPr>
            <a:spLocks noGrp="1"/>
          </p:cNvSpPr>
          <p:nvPr>
            <p:ph type="dt" sz="half" idx="10"/>
          </p:nvPr>
        </p:nvSpPr>
        <p:spPr/>
        <p:txBody>
          <a:bodyPr/>
          <a:lstStyle/>
          <a:p>
            <a:fld id="{CAA75E99-57DA-4592-B0BB-4FCEF0A06F07}" type="datetimeFigureOut">
              <a:rPr lang="en-US" smtClean="0"/>
              <a:t>8/27/2024</a:t>
            </a:fld>
            <a:endParaRPr lang="en-US"/>
          </a:p>
        </p:txBody>
      </p:sp>
      <p:sp>
        <p:nvSpPr>
          <p:cNvPr id="5" name="Footer Placeholder 4">
            <a:extLst>
              <a:ext uri="{FF2B5EF4-FFF2-40B4-BE49-F238E27FC236}">
                <a16:creationId xmlns:a16="http://schemas.microsoft.com/office/drawing/2014/main" id="{922DAC1C-790B-2BF7-F39F-A82C7418A3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6056C-D023-DBBC-0E40-CFAA61A07B83}"/>
              </a:ext>
            </a:extLst>
          </p:cNvPr>
          <p:cNvSpPr>
            <a:spLocks noGrp="1"/>
          </p:cNvSpPr>
          <p:nvPr>
            <p:ph type="sldNum" sz="quarter" idx="12"/>
          </p:nvPr>
        </p:nvSpPr>
        <p:spPr/>
        <p:txBody>
          <a:bodyPr/>
          <a:lstStyle/>
          <a:p>
            <a:fld id="{12A00251-29DF-4134-B1BD-70D0CB1BDDD9}" type="slidenum">
              <a:rPr lang="en-US" smtClean="0"/>
              <a:t>‹#›</a:t>
            </a:fld>
            <a:endParaRPr lang="en-US"/>
          </a:p>
        </p:txBody>
      </p:sp>
    </p:spTree>
    <p:extLst>
      <p:ext uri="{BB962C8B-B14F-4D97-AF65-F5344CB8AC3E}">
        <p14:creationId xmlns:p14="http://schemas.microsoft.com/office/powerpoint/2010/main" val="325160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8555-33E3-26FE-8C92-FD09E736AB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98D3BD-E53F-F03A-FA8E-9B4F6B7680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48B8E6-920C-6F99-C05A-0DA5E53FB833}"/>
              </a:ext>
            </a:extLst>
          </p:cNvPr>
          <p:cNvSpPr>
            <a:spLocks noGrp="1"/>
          </p:cNvSpPr>
          <p:nvPr>
            <p:ph type="dt" sz="half" idx="10"/>
          </p:nvPr>
        </p:nvSpPr>
        <p:spPr/>
        <p:txBody>
          <a:bodyPr/>
          <a:lstStyle/>
          <a:p>
            <a:fld id="{CAA75E99-57DA-4592-B0BB-4FCEF0A06F07}" type="datetimeFigureOut">
              <a:rPr lang="en-US" smtClean="0"/>
              <a:t>8/27/2024</a:t>
            </a:fld>
            <a:endParaRPr lang="en-US"/>
          </a:p>
        </p:txBody>
      </p:sp>
      <p:sp>
        <p:nvSpPr>
          <p:cNvPr id="5" name="Footer Placeholder 4">
            <a:extLst>
              <a:ext uri="{FF2B5EF4-FFF2-40B4-BE49-F238E27FC236}">
                <a16:creationId xmlns:a16="http://schemas.microsoft.com/office/drawing/2014/main" id="{20F1D13C-2430-0139-306D-0D1A2DB58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712B3-BE6D-666C-D162-1566946FE8FF}"/>
              </a:ext>
            </a:extLst>
          </p:cNvPr>
          <p:cNvSpPr>
            <a:spLocks noGrp="1"/>
          </p:cNvSpPr>
          <p:nvPr>
            <p:ph type="sldNum" sz="quarter" idx="12"/>
          </p:nvPr>
        </p:nvSpPr>
        <p:spPr/>
        <p:txBody>
          <a:bodyPr/>
          <a:lstStyle/>
          <a:p>
            <a:fld id="{12A00251-29DF-4134-B1BD-70D0CB1BDDD9}" type="slidenum">
              <a:rPr lang="en-US" smtClean="0"/>
              <a:t>‹#›</a:t>
            </a:fld>
            <a:endParaRPr lang="en-US"/>
          </a:p>
        </p:txBody>
      </p:sp>
    </p:spTree>
    <p:extLst>
      <p:ext uri="{BB962C8B-B14F-4D97-AF65-F5344CB8AC3E}">
        <p14:creationId xmlns:p14="http://schemas.microsoft.com/office/powerpoint/2010/main" val="3996043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9CC6B-A1A3-1219-97D3-78BA2E82D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4EE2A-8087-74B4-6D7A-FAC83BEAA2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C76962-2D84-6406-78B4-99884CEA74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1175EC-BAAF-C4FA-992A-F645E1296C63}"/>
              </a:ext>
            </a:extLst>
          </p:cNvPr>
          <p:cNvSpPr>
            <a:spLocks noGrp="1"/>
          </p:cNvSpPr>
          <p:nvPr>
            <p:ph type="dt" sz="half" idx="10"/>
          </p:nvPr>
        </p:nvSpPr>
        <p:spPr/>
        <p:txBody>
          <a:bodyPr/>
          <a:lstStyle/>
          <a:p>
            <a:fld id="{CAA75E99-57DA-4592-B0BB-4FCEF0A06F07}" type="datetimeFigureOut">
              <a:rPr lang="en-US" smtClean="0"/>
              <a:t>8/27/2024</a:t>
            </a:fld>
            <a:endParaRPr lang="en-US"/>
          </a:p>
        </p:txBody>
      </p:sp>
      <p:sp>
        <p:nvSpPr>
          <p:cNvPr id="6" name="Footer Placeholder 5">
            <a:extLst>
              <a:ext uri="{FF2B5EF4-FFF2-40B4-BE49-F238E27FC236}">
                <a16:creationId xmlns:a16="http://schemas.microsoft.com/office/drawing/2014/main" id="{2C4723C9-8DCD-3F1F-445A-0FE26DA9E1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DB9BD7-06C1-AAB7-389A-E40A09ED4E63}"/>
              </a:ext>
            </a:extLst>
          </p:cNvPr>
          <p:cNvSpPr>
            <a:spLocks noGrp="1"/>
          </p:cNvSpPr>
          <p:nvPr>
            <p:ph type="sldNum" sz="quarter" idx="12"/>
          </p:nvPr>
        </p:nvSpPr>
        <p:spPr/>
        <p:txBody>
          <a:bodyPr/>
          <a:lstStyle/>
          <a:p>
            <a:fld id="{12A00251-29DF-4134-B1BD-70D0CB1BDDD9}" type="slidenum">
              <a:rPr lang="en-US" smtClean="0"/>
              <a:t>‹#›</a:t>
            </a:fld>
            <a:endParaRPr lang="en-US"/>
          </a:p>
        </p:txBody>
      </p:sp>
    </p:spTree>
    <p:extLst>
      <p:ext uri="{BB962C8B-B14F-4D97-AF65-F5344CB8AC3E}">
        <p14:creationId xmlns:p14="http://schemas.microsoft.com/office/powerpoint/2010/main" val="300684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97D8-7356-E4FD-5DF6-F41379E835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E38741-AC3E-8CE4-9092-C67B965947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95AC50-EAB6-3F93-87D3-5A5A7C01C9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B9CC3B-8092-5F7B-E531-03D037A40E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D3942A-91F0-3AAC-E86B-284F38FE7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C820A6-1CFC-CA3A-77DD-D214F33AF162}"/>
              </a:ext>
            </a:extLst>
          </p:cNvPr>
          <p:cNvSpPr>
            <a:spLocks noGrp="1"/>
          </p:cNvSpPr>
          <p:nvPr>
            <p:ph type="dt" sz="half" idx="10"/>
          </p:nvPr>
        </p:nvSpPr>
        <p:spPr/>
        <p:txBody>
          <a:bodyPr/>
          <a:lstStyle/>
          <a:p>
            <a:fld id="{CAA75E99-57DA-4592-B0BB-4FCEF0A06F07}" type="datetimeFigureOut">
              <a:rPr lang="en-US" smtClean="0"/>
              <a:t>8/27/2024</a:t>
            </a:fld>
            <a:endParaRPr lang="en-US"/>
          </a:p>
        </p:txBody>
      </p:sp>
      <p:sp>
        <p:nvSpPr>
          <p:cNvPr id="8" name="Footer Placeholder 7">
            <a:extLst>
              <a:ext uri="{FF2B5EF4-FFF2-40B4-BE49-F238E27FC236}">
                <a16:creationId xmlns:a16="http://schemas.microsoft.com/office/drawing/2014/main" id="{C617DC57-B066-C194-A667-3F16E8E23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33357D-AA89-9443-391D-B7E062D4724B}"/>
              </a:ext>
            </a:extLst>
          </p:cNvPr>
          <p:cNvSpPr>
            <a:spLocks noGrp="1"/>
          </p:cNvSpPr>
          <p:nvPr>
            <p:ph type="sldNum" sz="quarter" idx="12"/>
          </p:nvPr>
        </p:nvSpPr>
        <p:spPr/>
        <p:txBody>
          <a:bodyPr/>
          <a:lstStyle/>
          <a:p>
            <a:fld id="{12A00251-29DF-4134-B1BD-70D0CB1BDDD9}" type="slidenum">
              <a:rPr lang="en-US" smtClean="0"/>
              <a:t>‹#›</a:t>
            </a:fld>
            <a:endParaRPr lang="en-US"/>
          </a:p>
        </p:txBody>
      </p:sp>
    </p:spTree>
    <p:extLst>
      <p:ext uri="{BB962C8B-B14F-4D97-AF65-F5344CB8AC3E}">
        <p14:creationId xmlns:p14="http://schemas.microsoft.com/office/powerpoint/2010/main" val="402606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685E-EBD6-BBBD-EACB-67241A6EC0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18B87C-3107-FF13-A87A-130F1A652247}"/>
              </a:ext>
            </a:extLst>
          </p:cNvPr>
          <p:cNvSpPr>
            <a:spLocks noGrp="1"/>
          </p:cNvSpPr>
          <p:nvPr>
            <p:ph type="dt" sz="half" idx="10"/>
          </p:nvPr>
        </p:nvSpPr>
        <p:spPr/>
        <p:txBody>
          <a:bodyPr/>
          <a:lstStyle/>
          <a:p>
            <a:fld id="{CAA75E99-57DA-4592-B0BB-4FCEF0A06F07}" type="datetimeFigureOut">
              <a:rPr lang="en-US" smtClean="0"/>
              <a:t>8/27/2024</a:t>
            </a:fld>
            <a:endParaRPr lang="en-US"/>
          </a:p>
        </p:txBody>
      </p:sp>
      <p:sp>
        <p:nvSpPr>
          <p:cNvPr id="4" name="Footer Placeholder 3">
            <a:extLst>
              <a:ext uri="{FF2B5EF4-FFF2-40B4-BE49-F238E27FC236}">
                <a16:creationId xmlns:a16="http://schemas.microsoft.com/office/drawing/2014/main" id="{9246A6BA-7DAF-DC68-F7F9-773751DDF5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6E233-B7EB-B661-9723-DF827B5B31A2}"/>
              </a:ext>
            </a:extLst>
          </p:cNvPr>
          <p:cNvSpPr>
            <a:spLocks noGrp="1"/>
          </p:cNvSpPr>
          <p:nvPr>
            <p:ph type="sldNum" sz="quarter" idx="12"/>
          </p:nvPr>
        </p:nvSpPr>
        <p:spPr/>
        <p:txBody>
          <a:bodyPr/>
          <a:lstStyle/>
          <a:p>
            <a:fld id="{12A00251-29DF-4134-B1BD-70D0CB1BDDD9}" type="slidenum">
              <a:rPr lang="en-US" smtClean="0"/>
              <a:t>‹#›</a:t>
            </a:fld>
            <a:endParaRPr lang="en-US"/>
          </a:p>
        </p:txBody>
      </p:sp>
    </p:spTree>
    <p:extLst>
      <p:ext uri="{BB962C8B-B14F-4D97-AF65-F5344CB8AC3E}">
        <p14:creationId xmlns:p14="http://schemas.microsoft.com/office/powerpoint/2010/main" val="8981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E967F-4D03-0B66-CE1F-1BB2EBAB5895}"/>
              </a:ext>
            </a:extLst>
          </p:cNvPr>
          <p:cNvSpPr>
            <a:spLocks noGrp="1"/>
          </p:cNvSpPr>
          <p:nvPr>
            <p:ph type="dt" sz="half" idx="10"/>
          </p:nvPr>
        </p:nvSpPr>
        <p:spPr/>
        <p:txBody>
          <a:bodyPr/>
          <a:lstStyle/>
          <a:p>
            <a:fld id="{CAA75E99-57DA-4592-B0BB-4FCEF0A06F07}" type="datetimeFigureOut">
              <a:rPr lang="en-US" smtClean="0"/>
              <a:t>8/27/2024</a:t>
            </a:fld>
            <a:endParaRPr lang="en-US"/>
          </a:p>
        </p:txBody>
      </p:sp>
      <p:sp>
        <p:nvSpPr>
          <p:cNvPr id="3" name="Footer Placeholder 2">
            <a:extLst>
              <a:ext uri="{FF2B5EF4-FFF2-40B4-BE49-F238E27FC236}">
                <a16:creationId xmlns:a16="http://schemas.microsoft.com/office/drawing/2014/main" id="{FD528E21-AD17-A4D0-AE34-62DD6892C2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15FF84-5045-9425-879C-58ED859673F4}"/>
              </a:ext>
            </a:extLst>
          </p:cNvPr>
          <p:cNvSpPr>
            <a:spLocks noGrp="1"/>
          </p:cNvSpPr>
          <p:nvPr>
            <p:ph type="sldNum" sz="quarter" idx="12"/>
          </p:nvPr>
        </p:nvSpPr>
        <p:spPr/>
        <p:txBody>
          <a:bodyPr/>
          <a:lstStyle/>
          <a:p>
            <a:fld id="{12A00251-29DF-4134-B1BD-70D0CB1BDDD9}" type="slidenum">
              <a:rPr lang="en-US" smtClean="0"/>
              <a:t>‹#›</a:t>
            </a:fld>
            <a:endParaRPr lang="en-US"/>
          </a:p>
        </p:txBody>
      </p:sp>
    </p:spTree>
    <p:extLst>
      <p:ext uri="{BB962C8B-B14F-4D97-AF65-F5344CB8AC3E}">
        <p14:creationId xmlns:p14="http://schemas.microsoft.com/office/powerpoint/2010/main" val="154580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1B8A-526B-5509-D525-AC2482AB9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57032A-2B46-A7DD-2697-549E019ADA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C8A128-B135-C5AC-88E9-A995D0DFF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8F68E-DEAC-E0C8-D3FE-A3ACF2153057}"/>
              </a:ext>
            </a:extLst>
          </p:cNvPr>
          <p:cNvSpPr>
            <a:spLocks noGrp="1"/>
          </p:cNvSpPr>
          <p:nvPr>
            <p:ph type="dt" sz="half" idx="10"/>
          </p:nvPr>
        </p:nvSpPr>
        <p:spPr/>
        <p:txBody>
          <a:bodyPr/>
          <a:lstStyle/>
          <a:p>
            <a:fld id="{CAA75E99-57DA-4592-B0BB-4FCEF0A06F07}" type="datetimeFigureOut">
              <a:rPr lang="en-US" smtClean="0"/>
              <a:t>8/27/2024</a:t>
            </a:fld>
            <a:endParaRPr lang="en-US"/>
          </a:p>
        </p:txBody>
      </p:sp>
      <p:sp>
        <p:nvSpPr>
          <p:cNvPr id="6" name="Footer Placeholder 5">
            <a:extLst>
              <a:ext uri="{FF2B5EF4-FFF2-40B4-BE49-F238E27FC236}">
                <a16:creationId xmlns:a16="http://schemas.microsoft.com/office/drawing/2014/main" id="{603836D5-3F37-8854-7F21-EC65005A7C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58553-72D1-472C-5691-42C0E713E888}"/>
              </a:ext>
            </a:extLst>
          </p:cNvPr>
          <p:cNvSpPr>
            <a:spLocks noGrp="1"/>
          </p:cNvSpPr>
          <p:nvPr>
            <p:ph type="sldNum" sz="quarter" idx="12"/>
          </p:nvPr>
        </p:nvSpPr>
        <p:spPr/>
        <p:txBody>
          <a:bodyPr/>
          <a:lstStyle/>
          <a:p>
            <a:fld id="{12A00251-29DF-4134-B1BD-70D0CB1BDDD9}" type="slidenum">
              <a:rPr lang="en-US" smtClean="0"/>
              <a:t>‹#›</a:t>
            </a:fld>
            <a:endParaRPr lang="en-US"/>
          </a:p>
        </p:txBody>
      </p:sp>
    </p:spTree>
    <p:extLst>
      <p:ext uri="{BB962C8B-B14F-4D97-AF65-F5344CB8AC3E}">
        <p14:creationId xmlns:p14="http://schemas.microsoft.com/office/powerpoint/2010/main" val="9775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4CB2-9B3F-88F9-5B25-F22064EE7D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DA0E39-F697-12E0-7947-1FF5AB70F9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F0AB87-B46F-D31E-3A06-F994E3601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095C43-F025-BCE7-D4D0-BD879320CBB7}"/>
              </a:ext>
            </a:extLst>
          </p:cNvPr>
          <p:cNvSpPr>
            <a:spLocks noGrp="1"/>
          </p:cNvSpPr>
          <p:nvPr>
            <p:ph type="dt" sz="half" idx="10"/>
          </p:nvPr>
        </p:nvSpPr>
        <p:spPr/>
        <p:txBody>
          <a:bodyPr/>
          <a:lstStyle/>
          <a:p>
            <a:fld id="{CAA75E99-57DA-4592-B0BB-4FCEF0A06F07}" type="datetimeFigureOut">
              <a:rPr lang="en-US" smtClean="0"/>
              <a:t>8/27/2024</a:t>
            </a:fld>
            <a:endParaRPr lang="en-US"/>
          </a:p>
        </p:txBody>
      </p:sp>
      <p:sp>
        <p:nvSpPr>
          <p:cNvPr id="6" name="Footer Placeholder 5">
            <a:extLst>
              <a:ext uri="{FF2B5EF4-FFF2-40B4-BE49-F238E27FC236}">
                <a16:creationId xmlns:a16="http://schemas.microsoft.com/office/drawing/2014/main" id="{762F2121-A0E9-1690-A26F-B58532C21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0258EE-CAB3-4843-6163-0D3A070C479A}"/>
              </a:ext>
            </a:extLst>
          </p:cNvPr>
          <p:cNvSpPr>
            <a:spLocks noGrp="1"/>
          </p:cNvSpPr>
          <p:nvPr>
            <p:ph type="sldNum" sz="quarter" idx="12"/>
          </p:nvPr>
        </p:nvSpPr>
        <p:spPr/>
        <p:txBody>
          <a:bodyPr/>
          <a:lstStyle/>
          <a:p>
            <a:fld id="{12A00251-29DF-4134-B1BD-70D0CB1BDDD9}" type="slidenum">
              <a:rPr lang="en-US" smtClean="0"/>
              <a:t>‹#›</a:t>
            </a:fld>
            <a:endParaRPr lang="en-US"/>
          </a:p>
        </p:txBody>
      </p:sp>
    </p:spTree>
    <p:extLst>
      <p:ext uri="{BB962C8B-B14F-4D97-AF65-F5344CB8AC3E}">
        <p14:creationId xmlns:p14="http://schemas.microsoft.com/office/powerpoint/2010/main" val="138145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7DE279-7242-F118-D998-372D86CE5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200EC2-7509-5450-1C7C-249A735C9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EC9E7-9DC4-1262-FA07-08CFC1F03F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A75E99-57DA-4592-B0BB-4FCEF0A06F07}" type="datetimeFigureOut">
              <a:rPr lang="en-US" smtClean="0"/>
              <a:t>8/27/2024</a:t>
            </a:fld>
            <a:endParaRPr lang="en-US"/>
          </a:p>
        </p:txBody>
      </p:sp>
      <p:sp>
        <p:nvSpPr>
          <p:cNvPr id="5" name="Footer Placeholder 4">
            <a:extLst>
              <a:ext uri="{FF2B5EF4-FFF2-40B4-BE49-F238E27FC236}">
                <a16:creationId xmlns:a16="http://schemas.microsoft.com/office/drawing/2014/main" id="{2888E2FE-3403-36D6-5CB4-3764A358D0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51AE5BE-F128-DB84-07F6-C9B2596AE9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A00251-29DF-4134-B1BD-70D0CB1BDDD9}" type="slidenum">
              <a:rPr lang="en-US" smtClean="0"/>
              <a:t>‹#›</a:t>
            </a:fld>
            <a:endParaRPr lang="en-US"/>
          </a:p>
        </p:txBody>
      </p:sp>
    </p:spTree>
    <p:extLst>
      <p:ext uri="{BB962C8B-B14F-4D97-AF65-F5344CB8AC3E}">
        <p14:creationId xmlns:p14="http://schemas.microsoft.com/office/powerpoint/2010/main" val="1858944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8.sv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g"/><Relationship Id="rId2" Type="http://schemas.openxmlformats.org/officeDocument/2006/relationships/notesSlide" Target="../notesSlides/notesSlide6.xml"/><Relationship Id="rId16"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emf"/></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98AD25-764D-34D5-8408-1FAE7BA4A716}"/>
              </a:ext>
            </a:extLst>
          </p:cNvPr>
          <p:cNvSpPr>
            <a:spLocks noGrp="1"/>
          </p:cNvSpPr>
          <p:nvPr>
            <p:ph type="title"/>
          </p:nvPr>
        </p:nvSpPr>
        <p:spPr>
          <a:xfrm>
            <a:off x="381001" y="465232"/>
            <a:ext cx="11074400" cy="757130"/>
          </a:xfrm>
        </p:spPr>
        <p:txBody>
          <a:bodyPr/>
          <a:lstStyle/>
          <a:p>
            <a:r>
              <a:rPr lang="en-US" dirty="0">
                <a:solidFill>
                  <a:srgbClr val="003479"/>
                </a:solidFill>
                <a:latin typeface="Source Sans Pro" panose="020B0503030403020204" pitchFamily="34" charset="0"/>
                <a:ea typeface="Source Sans Pro" panose="020B0503030403020204" pitchFamily="34" charset="0"/>
              </a:rPr>
              <a:t>How to use this briefing:</a:t>
            </a:r>
          </a:p>
        </p:txBody>
      </p:sp>
      <p:sp>
        <p:nvSpPr>
          <p:cNvPr id="2" name="Content Placeholder 1" descr="CFC Give Happy logo">
            <a:extLst>
              <a:ext uri="{FF2B5EF4-FFF2-40B4-BE49-F238E27FC236}">
                <a16:creationId xmlns:a16="http://schemas.microsoft.com/office/drawing/2014/main" id="{F2F5ECC4-C6BA-C754-7266-856ADCF4EE56}"/>
              </a:ext>
            </a:extLst>
          </p:cNvPr>
          <p:cNvSpPr txBox="1">
            <a:spLocks noGrp="1"/>
          </p:cNvSpPr>
          <p:nvPr>
            <p:ph idx="1"/>
          </p:nvPr>
        </p:nvSpPr>
        <p:spPr>
          <a:xfrm>
            <a:off x="381000" y="1447800"/>
            <a:ext cx="10591800" cy="4992994"/>
          </a:xfrm>
          <a:prstGeom prst="rect">
            <a:avLst/>
          </a:prstGeom>
        </p:spPr>
        <p:txBody>
          <a:bodyPr vert="horz" lIns="91440" tIns="45720" rIns="91440" bIns="45720" rtlCol="0" anchor="t">
            <a:normAutofit/>
          </a:bodyPr>
          <a:lstStyle>
            <a:lvl1pPr marL="0" indent="0" algn="ctr" defTabSz="514350" rtl="0" eaLnBrk="1" latinLnBrk="0" hangingPunct="1">
              <a:lnSpc>
                <a:spcPct val="108000"/>
              </a:lnSpc>
              <a:spcBef>
                <a:spcPts val="0"/>
              </a:spcBef>
              <a:spcAft>
                <a:spcPts val="225"/>
              </a:spcAft>
              <a:buFont typeface="Arial"/>
              <a:buNone/>
              <a:defRPr sz="2400" b="0" kern="1200">
                <a:solidFill>
                  <a:schemeClr val="accent3">
                    <a:lumMod val="50000"/>
                  </a:schemeClr>
                </a:solidFill>
                <a:latin typeface="Calibri" panose="020F0502020204030204" pitchFamily="34" charset="0"/>
                <a:ea typeface="+mn-ea"/>
                <a:cs typeface="Calibri" panose="020F0502020204030204" pitchFamily="34" charset="0"/>
              </a:defRPr>
            </a:lvl1pPr>
            <a:lvl2pPr marL="257175" indent="0" algn="ctr" defTabSz="514350" rtl="0" eaLnBrk="1" latinLnBrk="0" hangingPunct="1">
              <a:lnSpc>
                <a:spcPct val="108000"/>
              </a:lnSpc>
              <a:spcBef>
                <a:spcPts val="0"/>
              </a:spcBef>
              <a:spcAft>
                <a:spcPts val="225"/>
              </a:spcAft>
              <a:buFont typeface="Arial"/>
              <a:buNone/>
              <a:defRPr sz="1125" kern="1200">
                <a:solidFill>
                  <a:schemeClr val="accent3">
                    <a:lumMod val="50000"/>
                  </a:schemeClr>
                </a:solidFill>
                <a:latin typeface="Calibri" panose="020F0502020204030204" pitchFamily="34" charset="0"/>
                <a:ea typeface="+mn-ea"/>
                <a:cs typeface="Calibri" panose="020F0502020204030204" pitchFamily="34" charset="0"/>
              </a:defRPr>
            </a:lvl2pPr>
            <a:lvl3pPr marL="514350" indent="0" algn="ctr" defTabSz="514350" rtl="0" eaLnBrk="1" latinLnBrk="0" hangingPunct="1">
              <a:lnSpc>
                <a:spcPct val="108000"/>
              </a:lnSpc>
              <a:spcBef>
                <a:spcPts val="0"/>
              </a:spcBef>
              <a:spcAft>
                <a:spcPts val="225"/>
              </a:spcAft>
              <a:buFont typeface="Arial"/>
              <a:buNone/>
              <a:defRPr sz="1013" kern="1200">
                <a:solidFill>
                  <a:schemeClr val="accent3">
                    <a:lumMod val="50000"/>
                  </a:schemeClr>
                </a:solidFill>
                <a:latin typeface="Calibri" panose="020F0502020204030204" pitchFamily="34" charset="0"/>
                <a:ea typeface="+mn-ea"/>
                <a:cs typeface="Calibri" panose="020F0502020204030204" pitchFamily="34" charset="0"/>
              </a:defRPr>
            </a:lvl3pPr>
            <a:lvl4pPr marL="771525" indent="0" algn="ctr" defTabSz="514350" rtl="0" eaLnBrk="1" latinLnBrk="0" hangingPunct="1">
              <a:lnSpc>
                <a:spcPct val="108000"/>
              </a:lnSpc>
              <a:spcBef>
                <a:spcPts val="0"/>
              </a:spcBef>
              <a:spcAft>
                <a:spcPts val="225"/>
              </a:spcAft>
              <a:buFont typeface="Arial"/>
              <a:buNone/>
              <a:defRPr sz="900" kern="1200">
                <a:solidFill>
                  <a:schemeClr val="accent3">
                    <a:lumMod val="50000"/>
                  </a:schemeClr>
                </a:solidFill>
                <a:latin typeface="Calibri" panose="020F0502020204030204" pitchFamily="34" charset="0"/>
                <a:ea typeface="+mn-ea"/>
                <a:cs typeface="Calibri" panose="020F0502020204030204" pitchFamily="34" charset="0"/>
              </a:defRPr>
            </a:lvl4pPr>
            <a:lvl5pPr marL="1028700" indent="0" algn="ctr" defTabSz="514350" rtl="0" eaLnBrk="1" latinLnBrk="0" hangingPunct="1">
              <a:lnSpc>
                <a:spcPct val="108000"/>
              </a:lnSpc>
              <a:spcBef>
                <a:spcPts val="0"/>
              </a:spcBef>
              <a:spcAft>
                <a:spcPts val="225"/>
              </a:spcAft>
              <a:buFont typeface="Arial"/>
              <a:buNone/>
              <a:defRPr sz="900" kern="1200">
                <a:solidFill>
                  <a:schemeClr val="accent3">
                    <a:lumMod val="50000"/>
                  </a:schemeClr>
                </a:solidFill>
                <a:latin typeface="Calibri" panose="020F0502020204030204" pitchFamily="34" charset="0"/>
                <a:ea typeface="+mn-ea"/>
                <a:cs typeface="Calibri" panose="020F0502020204030204" pitchFamily="34" charset="0"/>
              </a:defRPr>
            </a:lvl5pPr>
            <a:lvl6pPr marL="128587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9pPr>
          </a:lstStyle>
          <a:p>
            <a:pPr marL="514350" indent="-514350" algn="l">
              <a:spcAft>
                <a:spcPts val="1200"/>
              </a:spcAft>
              <a:buFont typeface="+mj-lt"/>
              <a:buAutoNum type="arabicPeriod"/>
            </a:pPr>
            <a:r>
              <a:rPr lang="en-US" sz="2800" dirty="0">
                <a:latin typeface="Source Sans Pro" panose="020B0503030403020204" pitchFamily="34" charset="0"/>
                <a:ea typeface="Source Sans Pro" panose="020B0503030403020204" pitchFamily="34" charset="0"/>
                <a:cs typeface="Calibri"/>
              </a:rPr>
              <a:t>Use these slides to introduce your co-workers to the CFC in a virtual or in-person meeting. </a:t>
            </a:r>
            <a:r>
              <a:rPr lang="en-US" sz="2800" b="1" i="1" dirty="0">
                <a:latin typeface="Source Sans Pro" panose="020B0503030403020204" pitchFamily="34" charset="0"/>
                <a:ea typeface="Source Sans Pro" panose="020B0503030403020204" pitchFamily="34" charset="0"/>
                <a:cs typeface="Calibri"/>
              </a:rPr>
              <a:t>(Remember to delete this slide before your meeting!) </a:t>
            </a:r>
          </a:p>
          <a:p>
            <a:pPr marL="514350" indent="-514350" algn="l">
              <a:spcAft>
                <a:spcPts val="1200"/>
              </a:spcAft>
              <a:buFont typeface="+mj-lt"/>
              <a:buAutoNum type="arabicPeriod"/>
            </a:pPr>
            <a:r>
              <a:rPr lang="en-US" sz="2800" dirty="0">
                <a:latin typeface="Source Sans Pro" panose="020B0503030403020204" pitchFamily="34" charset="0"/>
                <a:ea typeface="Source Sans Pro" panose="020B0503030403020204" pitchFamily="34" charset="0"/>
                <a:cs typeface="Calibri"/>
              </a:rPr>
              <a:t>The suggested script is provided in the notes section of each slide.   </a:t>
            </a:r>
          </a:p>
          <a:p>
            <a:pPr marL="514350" indent="-514350" algn="l">
              <a:spcAft>
                <a:spcPts val="1200"/>
              </a:spcAft>
              <a:buFont typeface="+mj-lt"/>
              <a:buAutoNum type="arabicPeriod"/>
            </a:pPr>
            <a:r>
              <a:rPr lang="en-US" sz="2800" dirty="0">
                <a:latin typeface="Source Sans Pro" panose="020B0503030403020204" pitchFamily="34" charset="0"/>
                <a:ea typeface="Source Sans Pro" panose="020B0503030403020204" pitchFamily="34" charset="0"/>
                <a:cs typeface="Calibri"/>
              </a:rPr>
              <a:t>Practice giving this presentation until you feel comfortable with the material. </a:t>
            </a:r>
          </a:p>
          <a:p>
            <a:pPr marL="514350" indent="-514350" algn="l">
              <a:spcAft>
                <a:spcPts val="1200"/>
              </a:spcAft>
              <a:buFont typeface="+mj-lt"/>
              <a:buAutoNum type="arabicPeriod"/>
            </a:pPr>
            <a:r>
              <a:rPr lang="en-US" sz="2800" dirty="0">
                <a:latin typeface="Source Sans Pro" panose="020B0503030403020204" pitchFamily="34" charset="0"/>
                <a:ea typeface="Source Sans Pro" panose="020B0503030403020204" pitchFamily="34" charset="0"/>
                <a:cs typeface="Calibri"/>
              </a:rPr>
              <a:t>Reach out to a CFC staff member if you have any questions or need any help.</a:t>
            </a:r>
          </a:p>
        </p:txBody>
      </p:sp>
    </p:spTree>
    <p:extLst>
      <p:ext uri="{BB962C8B-B14F-4D97-AF65-F5344CB8AC3E}">
        <p14:creationId xmlns:p14="http://schemas.microsoft.com/office/powerpoint/2010/main" val="2600195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B2FEFD-FA80-FD63-4CDB-9E57B2B36E3A}"/>
              </a:ext>
            </a:extLst>
          </p:cNvPr>
          <p:cNvSpPr>
            <a:spLocks noGrp="1"/>
          </p:cNvSpPr>
          <p:nvPr>
            <p:ph type="title"/>
          </p:nvPr>
        </p:nvSpPr>
        <p:spPr>
          <a:xfrm>
            <a:off x="381001" y="465232"/>
            <a:ext cx="11074400" cy="757130"/>
          </a:xfrm>
        </p:spPr>
        <p:txBody>
          <a:bodyPr/>
          <a:lstStyle/>
          <a:p>
            <a:r>
              <a:rPr lang="en-US" b="1" dirty="0">
                <a:solidFill>
                  <a:srgbClr val="003479"/>
                </a:solidFill>
                <a:latin typeface="Source Sans Pro" panose="020B0503030403020204" pitchFamily="34" charset="0"/>
                <a:ea typeface="Source Sans Pro" panose="020B0503030403020204" pitchFamily="34" charset="0"/>
              </a:rPr>
              <a:t>The CFC needs YOU!</a:t>
            </a:r>
          </a:p>
        </p:txBody>
      </p:sp>
      <p:pic>
        <p:nvPicPr>
          <p:cNvPr id="3" name="Picture 2" descr="Group of Federal Government works excited to being a part of the CFC Give Happy Campaign">
            <a:extLst>
              <a:ext uri="{FF2B5EF4-FFF2-40B4-BE49-F238E27FC236}">
                <a16:creationId xmlns:a16="http://schemas.microsoft.com/office/drawing/2014/main" id="{4E2DFBBD-9098-9638-41EE-D9487F0684EA}"/>
              </a:ext>
            </a:extLst>
          </p:cNvPr>
          <p:cNvPicPr>
            <a:picLocks noChangeAspect="1"/>
          </p:cNvPicPr>
          <p:nvPr/>
        </p:nvPicPr>
        <p:blipFill>
          <a:blip r:embed="rId3"/>
          <a:stretch>
            <a:fillRect/>
          </a:stretch>
        </p:blipFill>
        <p:spPr>
          <a:xfrm>
            <a:off x="760452" y="1447799"/>
            <a:ext cx="10897384" cy="3124201"/>
          </a:xfrm>
          <a:prstGeom prst="rect">
            <a:avLst/>
          </a:prstGeom>
        </p:spPr>
      </p:pic>
      <p:sp>
        <p:nvSpPr>
          <p:cNvPr id="2" name="Title 3">
            <a:extLst>
              <a:ext uri="{FF2B5EF4-FFF2-40B4-BE49-F238E27FC236}">
                <a16:creationId xmlns:a16="http://schemas.microsoft.com/office/drawing/2014/main" id="{7C150634-815D-DA23-85C4-041DC9352664}"/>
              </a:ext>
            </a:extLst>
          </p:cNvPr>
          <p:cNvSpPr txBox="1">
            <a:spLocks/>
          </p:cNvSpPr>
          <p:nvPr/>
        </p:nvSpPr>
        <p:spPr>
          <a:xfrm>
            <a:off x="558798" y="4811292"/>
            <a:ext cx="11300691" cy="75713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uk-UA" sz="4800" b="0" i="0" kern="1200" baseline="0">
                <a:solidFill>
                  <a:schemeClr val="tx1"/>
                </a:solidFill>
                <a:latin typeface="Calibri" panose="020F0502020204030204" pitchFamily="34" charset="0"/>
                <a:ea typeface="Open Sans" charset="0"/>
                <a:cs typeface="Calibri" panose="020F0502020204030204" pitchFamily="34" charset="0"/>
              </a:defRPr>
            </a:lvl1pPr>
          </a:lstStyle>
          <a:p>
            <a:r>
              <a:rPr lang="en-US" i="1" dirty="0">
                <a:solidFill>
                  <a:srgbClr val="003479"/>
                </a:solidFill>
                <a:latin typeface="Source Sans Pro" panose="020B0503030403020204" pitchFamily="34" charset="0"/>
                <a:ea typeface="Source Sans Pro" panose="020B0503030403020204" pitchFamily="34" charset="0"/>
              </a:rPr>
              <a:t>Just $5 per paycheck makes a huge impact.</a:t>
            </a:r>
          </a:p>
        </p:txBody>
      </p:sp>
    </p:spTree>
    <p:extLst>
      <p:ext uri="{BB962C8B-B14F-4D97-AF65-F5344CB8AC3E}">
        <p14:creationId xmlns:p14="http://schemas.microsoft.com/office/powerpoint/2010/main" val="1067052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emblem for the CFC I Gave 2024">
            <a:extLst>
              <a:ext uri="{FF2B5EF4-FFF2-40B4-BE49-F238E27FC236}">
                <a16:creationId xmlns:a16="http://schemas.microsoft.com/office/drawing/2014/main" id="{F384EF30-D860-466B-60D5-54C1B1654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5"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a:extLst>
              <a:ext uri="{FF2B5EF4-FFF2-40B4-BE49-F238E27FC236}">
                <a16:creationId xmlns:a16="http://schemas.microsoft.com/office/drawing/2014/main" id="{808F8698-2E9B-AD8A-D56B-9B9069D294E9}"/>
              </a:ext>
            </a:extLst>
          </p:cNvPr>
          <p:cNvSpPr>
            <a:spLocks noGrp="1"/>
          </p:cNvSpPr>
          <p:nvPr>
            <p:ph type="title"/>
          </p:nvPr>
        </p:nvSpPr>
        <p:spPr>
          <a:xfrm>
            <a:off x="6858000" y="4286821"/>
            <a:ext cx="4783183" cy="1421928"/>
          </a:xfrm>
        </p:spPr>
        <p:txBody>
          <a:bodyPr/>
          <a:lstStyle/>
          <a:p>
            <a:pPr algn="r"/>
            <a:r>
              <a:rPr lang="en-US" dirty="0">
                <a:solidFill>
                  <a:srgbClr val="003479"/>
                </a:solidFill>
                <a:latin typeface="Source Sans Pro" panose="020B0503030403020204" pitchFamily="34" charset="0"/>
                <a:ea typeface="Source Sans Pro" panose="020B0503030403020204" pitchFamily="34" charset="0"/>
              </a:rPr>
              <a:t>Visit </a:t>
            </a:r>
            <a:r>
              <a:rPr lang="en-US" b="1" dirty="0">
                <a:solidFill>
                  <a:srgbClr val="003479"/>
                </a:solidFill>
                <a:latin typeface="Source Sans Pro" panose="020B0503030403020204" pitchFamily="34" charset="0"/>
                <a:ea typeface="Source Sans Pro" panose="020B0503030403020204" pitchFamily="34" charset="0"/>
              </a:rPr>
              <a:t>GiveCFC.org </a:t>
            </a:r>
            <a:r>
              <a:rPr lang="en-US" dirty="0">
                <a:solidFill>
                  <a:srgbClr val="003479"/>
                </a:solidFill>
                <a:latin typeface="Source Sans Pro" panose="020B0503030403020204" pitchFamily="34" charset="0"/>
                <a:ea typeface="Source Sans Pro" panose="020B0503030403020204" pitchFamily="34" charset="0"/>
              </a:rPr>
              <a:t>to get started.</a:t>
            </a:r>
          </a:p>
        </p:txBody>
      </p:sp>
      <p:sp>
        <p:nvSpPr>
          <p:cNvPr id="6" name="Title 3">
            <a:extLst>
              <a:ext uri="{FF2B5EF4-FFF2-40B4-BE49-F238E27FC236}">
                <a16:creationId xmlns:a16="http://schemas.microsoft.com/office/drawing/2014/main" id="{A9372F3E-5B7A-C97F-5C22-0C3874A0C435}"/>
              </a:ext>
            </a:extLst>
          </p:cNvPr>
          <p:cNvSpPr txBox="1">
            <a:spLocks/>
          </p:cNvSpPr>
          <p:nvPr/>
        </p:nvSpPr>
        <p:spPr>
          <a:xfrm>
            <a:off x="6858000" y="721483"/>
            <a:ext cx="4783183" cy="142192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uk-UA" sz="4800" b="0" i="0" kern="1200" baseline="0">
                <a:solidFill>
                  <a:schemeClr val="tx1"/>
                </a:solidFill>
                <a:latin typeface="Calibri" panose="020F0502020204030204" pitchFamily="34" charset="0"/>
                <a:ea typeface="Open Sans" charset="0"/>
                <a:cs typeface="Calibri" panose="020F0502020204030204" pitchFamily="34" charset="0"/>
              </a:defRPr>
            </a:lvl1pPr>
          </a:lstStyle>
          <a:p>
            <a:pPr algn="r"/>
            <a:r>
              <a:rPr lang="en-US" i="1" dirty="0">
                <a:solidFill>
                  <a:srgbClr val="003479"/>
                </a:solidFill>
                <a:latin typeface="Source Sans Pro" panose="020B0503030403020204" pitchFamily="34" charset="0"/>
                <a:ea typeface="Source Sans Pro" panose="020B0503030403020204" pitchFamily="34" charset="0"/>
              </a:rPr>
              <a:t>What’s your impact?</a:t>
            </a:r>
          </a:p>
        </p:txBody>
      </p:sp>
    </p:spTree>
    <p:extLst>
      <p:ext uri="{BB962C8B-B14F-4D97-AF65-F5344CB8AC3E}">
        <p14:creationId xmlns:p14="http://schemas.microsoft.com/office/powerpoint/2010/main" val="3549860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E533F0-ED1E-9765-3BA8-F95BD18EA752}"/>
              </a:ext>
            </a:extLst>
          </p:cNvPr>
          <p:cNvSpPr>
            <a:spLocks noGrp="1"/>
          </p:cNvSpPr>
          <p:nvPr>
            <p:ph type="title"/>
          </p:nvPr>
        </p:nvSpPr>
        <p:spPr>
          <a:xfrm>
            <a:off x="8776854" y="552828"/>
            <a:ext cx="3415146" cy="3416320"/>
          </a:xfrm>
        </p:spPr>
        <p:txBody>
          <a:bodyPr/>
          <a:lstStyle/>
          <a:p>
            <a:r>
              <a:rPr lang="en-US" sz="6000" b="1" dirty="0">
                <a:solidFill>
                  <a:srgbClr val="003479"/>
                </a:solidFill>
                <a:latin typeface="Source Sans Pro" panose="020B0503030403020204" pitchFamily="34" charset="0"/>
              </a:rPr>
              <a:t>Welcome to the 2024 CFC!</a:t>
            </a:r>
          </a:p>
        </p:txBody>
      </p:sp>
      <p:pic>
        <p:nvPicPr>
          <p:cNvPr id="10" name="Picture 9" descr="Group of Federal Government workers that might participate in the CFC 2024 Give Happy campaign">
            <a:extLst>
              <a:ext uri="{FF2B5EF4-FFF2-40B4-BE49-F238E27FC236}">
                <a16:creationId xmlns:a16="http://schemas.microsoft.com/office/drawing/2014/main" id="{73DAD91F-64CE-1F3A-BA2D-61ED8A2AFCEA}"/>
              </a:ext>
            </a:extLst>
          </p:cNvPr>
          <p:cNvPicPr>
            <a:picLocks noChangeAspect="1"/>
          </p:cNvPicPr>
          <p:nvPr/>
        </p:nvPicPr>
        <p:blipFill>
          <a:blip r:embed="rId3"/>
          <a:stretch>
            <a:fillRect/>
          </a:stretch>
        </p:blipFill>
        <p:spPr>
          <a:xfrm>
            <a:off x="0" y="0"/>
            <a:ext cx="8516112" cy="6858000"/>
          </a:xfrm>
          <a:prstGeom prst="rect">
            <a:avLst/>
          </a:prstGeom>
        </p:spPr>
      </p:pic>
      <p:sp>
        <p:nvSpPr>
          <p:cNvPr id="2" name="TextBox 1" descr="Sept 1, 2024 – Jan 15, 2025&#10;">
            <a:extLst>
              <a:ext uri="{FF2B5EF4-FFF2-40B4-BE49-F238E27FC236}">
                <a16:creationId xmlns:a16="http://schemas.microsoft.com/office/drawing/2014/main" id="{D9E4B9AC-6C5A-D232-2307-F20D44FF4A56}"/>
              </a:ext>
              <a:ext uri="{C183D7F6-B498-43B3-948B-1728B52AA6E4}">
                <adec:decorative xmlns:adec="http://schemas.microsoft.com/office/drawing/2017/decorative" val="0"/>
              </a:ext>
            </a:extLst>
          </p:cNvPr>
          <p:cNvSpPr txBox="1"/>
          <p:nvPr/>
        </p:nvSpPr>
        <p:spPr>
          <a:xfrm>
            <a:off x="8826958" y="4042775"/>
            <a:ext cx="3048000" cy="400110"/>
          </a:xfrm>
          <a:prstGeom prst="rect">
            <a:avLst/>
          </a:prstGeom>
          <a:noFill/>
        </p:spPr>
        <p:txBody>
          <a:bodyPr wrap="square" rtlCol="0">
            <a:spAutoFit/>
          </a:bodyPr>
          <a:lstStyle/>
          <a:p>
            <a:r>
              <a:rPr lang="en-US" sz="2000" i="1" dirty="0">
                <a:latin typeface="Source Sans Pro" panose="020B0503030403020204" pitchFamily="34" charset="0"/>
              </a:rPr>
              <a:t>Sept 1, 2024 – Jan 15, 2025</a:t>
            </a:r>
          </a:p>
        </p:txBody>
      </p:sp>
    </p:spTree>
    <p:extLst>
      <p:ext uri="{BB962C8B-B14F-4D97-AF65-F5344CB8AC3E}">
        <p14:creationId xmlns:p14="http://schemas.microsoft.com/office/powerpoint/2010/main" val="4285516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98AD25-764D-34D5-8408-1FAE7BA4A716}"/>
              </a:ext>
            </a:extLst>
          </p:cNvPr>
          <p:cNvSpPr>
            <a:spLocks noGrp="1"/>
          </p:cNvSpPr>
          <p:nvPr>
            <p:ph type="title"/>
          </p:nvPr>
        </p:nvSpPr>
        <p:spPr>
          <a:xfrm>
            <a:off x="387927" y="465232"/>
            <a:ext cx="11074400" cy="757130"/>
          </a:xfrm>
        </p:spPr>
        <p:txBody>
          <a:bodyPr/>
          <a:lstStyle/>
          <a:p>
            <a:r>
              <a:rPr lang="en-US" b="1" dirty="0">
                <a:solidFill>
                  <a:srgbClr val="003479"/>
                </a:solidFill>
                <a:latin typeface="Source Sans Pro" panose="020B0503030403020204" pitchFamily="34" charset="0"/>
                <a:ea typeface="Source Sans Pro" panose="020B0503030403020204" pitchFamily="34" charset="0"/>
              </a:rPr>
              <a:t>The CFC is…</a:t>
            </a:r>
          </a:p>
        </p:txBody>
      </p:sp>
      <p:graphicFrame>
        <p:nvGraphicFramePr>
          <p:cNvPr id="2" name="Content Placeholder 1" descr="60+ years&#10;Federal tradition of generosity&#10;5,000+ charities&#10;Charities depend &#10;on CFC funding&#10; each year&#10;$8.7 billion &#10;One of the largest workplace giving campaigns in the world&#10;">
            <a:extLst>
              <a:ext uri="{FF2B5EF4-FFF2-40B4-BE49-F238E27FC236}">
                <a16:creationId xmlns:a16="http://schemas.microsoft.com/office/drawing/2014/main" id="{8A7C45E5-0AAF-A1FE-B8B3-5F25DA9BB2D4}"/>
              </a:ext>
            </a:extLst>
          </p:cNvPr>
          <p:cNvGraphicFramePr>
            <a:graphicFrameLocks noGrp="1"/>
          </p:cNvGraphicFramePr>
          <p:nvPr>
            <p:ph idx="1"/>
            <p:extLst>
              <p:ext uri="{D42A27DB-BD31-4B8C-83A1-F6EECF244321}">
                <p14:modId xmlns:p14="http://schemas.microsoft.com/office/powerpoint/2010/main" val="720042176"/>
              </p:ext>
            </p:extLst>
          </p:nvPr>
        </p:nvGraphicFramePr>
        <p:xfrm>
          <a:off x="350521" y="1428564"/>
          <a:ext cx="11464952" cy="4827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descr="Icon of government building in a circle">
            <a:extLst>
              <a:ext uri="{FF2B5EF4-FFF2-40B4-BE49-F238E27FC236}">
                <a16:creationId xmlns:a16="http://schemas.microsoft.com/office/drawing/2014/main" id="{E1F3BB5F-DDDB-FCB0-79F5-F4E61A480DF7}"/>
              </a:ext>
            </a:extLst>
          </p:cNvPr>
          <p:cNvGrpSpPr/>
          <p:nvPr/>
        </p:nvGrpSpPr>
        <p:grpSpPr>
          <a:xfrm>
            <a:off x="2711472" y="1508542"/>
            <a:ext cx="1371600" cy="1379742"/>
            <a:chOff x="1291591" y="4790126"/>
            <a:chExt cx="1579070" cy="1658169"/>
          </a:xfrm>
        </p:grpSpPr>
        <p:sp>
          <p:nvSpPr>
            <p:cNvPr id="12" name="Oval 11">
              <a:extLst>
                <a:ext uri="{FF2B5EF4-FFF2-40B4-BE49-F238E27FC236}">
                  <a16:creationId xmlns:a16="http://schemas.microsoft.com/office/drawing/2014/main" id="{1ED4CBBA-14BC-6F52-10E4-7E59C39C8F4C}"/>
                </a:ext>
              </a:extLst>
            </p:cNvPr>
            <p:cNvSpPr/>
            <p:nvPr/>
          </p:nvSpPr>
          <p:spPr>
            <a:xfrm>
              <a:off x="1291591" y="4799909"/>
              <a:ext cx="1579070" cy="1648386"/>
            </a:xfrm>
            <a:prstGeom prst="ellipse">
              <a:avLst/>
            </a:prstGeom>
            <a:solidFill>
              <a:schemeClr val="bg1"/>
            </a:solidFill>
            <a:ln w="28575">
              <a:solidFill>
                <a:srgbClr val="AC1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AC1A2F"/>
                  </a:solidFill>
                </a:ln>
                <a:solidFill>
                  <a:schemeClr val="bg1"/>
                </a:solidFill>
              </a:endParaRPr>
            </a:p>
          </p:txBody>
        </p:sp>
        <p:pic>
          <p:nvPicPr>
            <p:cNvPr id="10" name="Graphic 9" descr="Bank outline">
              <a:extLst>
                <a:ext uri="{FF2B5EF4-FFF2-40B4-BE49-F238E27FC236}">
                  <a16:creationId xmlns:a16="http://schemas.microsoft.com/office/drawing/2014/main" id="{002925E0-24A2-5A96-962A-708E37A8A1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41985" y="4790126"/>
              <a:ext cx="1478281" cy="1478280"/>
            </a:xfrm>
            <a:prstGeom prst="rect">
              <a:avLst/>
            </a:prstGeom>
          </p:spPr>
        </p:pic>
      </p:grpSp>
      <p:sp>
        <p:nvSpPr>
          <p:cNvPr id="7" name="Oval 6" descr="Icon of hands in a circle clapping">
            <a:extLst>
              <a:ext uri="{FF2B5EF4-FFF2-40B4-BE49-F238E27FC236}">
                <a16:creationId xmlns:a16="http://schemas.microsoft.com/office/drawing/2014/main" id="{6F6D4920-24EF-7F13-C886-268A772BC1EF}"/>
              </a:ext>
            </a:extLst>
          </p:cNvPr>
          <p:cNvSpPr/>
          <p:nvPr/>
        </p:nvSpPr>
        <p:spPr>
          <a:xfrm>
            <a:off x="6736202" y="1181181"/>
            <a:ext cx="1371600" cy="1371601"/>
          </a:xfrm>
          <a:prstGeom prst="ellipse">
            <a:avLst/>
          </a:prstGeom>
          <a:solidFill>
            <a:schemeClr val="bg1"/>
          </a:solidFill>
          <a:ln w="28575">
            <a:solidFill>
              <a:srgbClr val="AC1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AC1A2F"/>
                </a:solidFill>
              </a:ln>
              <a:solidFill>
                <a:schemeClr val="bg1"/>
              </a:solidFill>
            </a:endParaRPr>
          </a:p>
        </p:txBody>
      </p:sp>
      <p:pic>
        <p:nvPicPr>
          <p:cNvPr id="16" name="Graphic 15" descr="Clapping hands outline">
            <a:extLst>
              <a:ext uri="{FF2B5EF4-FFF2-40B4-BE49-F238E27FC236}">
                <a16:creationId xmlns:a16="http://schemas.microsoft.com/office/drawing/2014/main" id="{52C3B03D-B5B7-6DFF-D515-0B0B08DDE3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77767" y="1189113"/>
            <a:ext cx="1247791" cy="1247791"/>
          </a:xfrm>
          <a:prstGeom prst="rect">
            <a:avLst/>
          </a:prstGeom>
        </p:spPr>
      </p:pic>
      <p:sp>
        <p:nvSpPr>
          <p:cNvPr id="5" name="Oval 4" descr="Icon of dollar sign in a circle">
            <a:extLst>
              <a:ext uri="{FF2B5EF4-FFF2-40B4-BE49-F238E27FC236}">
                <a16:creationId xmlns:a16="http://schemas.microsoft.com/office/drawing/2014/main" id="{819F2116-9517-4E47-80AE-D87B2BA5B3A4}"/>
              </a:ext>
            </a:extLst>
          </p:cNvPr>
          <p:cNvSpPr/>
          <p:nvPr/>
        </p:nvSpPr>
        <p:spPr>
          <a:xfrm>
            <a:off x="10742624" y="1044213"/>
            <a:ext cx="1371600" cy="1371600"/>
          </a:xfrm>
          <a:prstGeom prst="ellipse">
            <a:avLst/>
          </a:prstGeom>
          <a:solidFill>
            <a:schemeClr val="bg1"/>
          </a:solidFill>
          <a:ln w="28575">
            <a:solidFill>
              <a:srgbClr val="AC1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AC1A2F"/>
                </a:solidFill>
              </a:ln>
              <a:solidFill>
                <a:schemeClr val="bg1"/>
              </a:solidFill>
            </a:endParaRPr>
          </a:p>
        </p:txBody>
      </p:sp>
      <p:pic>
        <p:nvPicPr>
          <p:cNvPr id="6" name="Graphic 5" descr="Dollar sign with solid fill">
            <a:extLst>
              <a:ext uri="{FF2B5EF4-FFF2-40B4-BE49-F238E27FC236}">
                <a16:creationId xmlns:a16="http://schemas.microsoft.com/office/drawing/2014/main" id="{14A52D91-5B3F-44D7-8E35-368D37D2131F}"/>
              </a:ext>
            </a:extLst>
          </p:cNvPr>
          <p:cNvPicPr>
            <a:picLocks/>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879784" y="1180980"/>
            <a:ext cx="1097280" cy="1097283"/>
          </a:xfrm>
          <a:prstGeom prst="rect">
            <a:avLst/>
          </a:prstGeom>
        </p:spPr>
      </p:pic>
    </p:spTree>
    <p:extLst>
      <p:ext uri="{BB962C8B-B14F-4D97-AF65-F5344CB8AC3E}">
        <p14:creationId xmlns:p14="http://schemas.microsoft.com/office/powerpoint/2010/main" val="1305597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E97127-B880-BE60-5585-A7DB151F44C0}"/>
              </a:ext>
            </a:extLst>
          </p:cNvPr>
          <p:cNvSpPr>
            <a:spLocks noGrp="1"/>
          </p:cNvSpPr>
          <p:nvPr>
            <p:ph type="title"/>
          </p:nvPr>
        </p:nvSpPr>
        <p:spPr>
          <a:xfrm>
            <a:off x="381001" y="-757130"/>
            <a:ext cx="11074400" cy="757130"/>
          </a:xfrm>
        </p:spPr>
        <p:txBody>
          <a:bodyPr vert="horz" wrap="square" lIns="91440" tIns="45720" rIns="91440" bIns="45720" rtlCol="0" anchor="b">
            <a:spAutoFit/>
          </a:bodyPr>
          <a:lstStyle/>
          <a:p>
            <a:r>
              <a:rPr lang="en-US" dirty="0"/>
              <a:t>How the CFC Works</a:t>
            </a:r>
          </a:p>
        </p:txBody>
      </p:sp>
      <p:pic>
        <p:nvPicPr>
          <p:cNvPr id="5" name="Content Placeholder 4" descr="A diagram explaining how to Give Happy with the CFC.&#10;Choose your cause.&#10;Make your pledge. &#10;Charities received your donations.&#10;Your community benefits!&#10;&#10;">
            <a:extLst>
              <a:ext uri="{FF2B5EF4-FFF2-40B4-BE49-F238E27FC236}">
                <a16:creationId xmlns:a16="http://schemas.microsoft.com/office/drawing/2014/main" id="{04410850-9F27-AC7E-0464-4D40F58F25B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257800" y="206679"/>
            <a:ext cx="6553200" cy="6553200"/>
          </a:xfrm>
        </p:spPr>
      </p:pic>
      <p:sp>
        <p:nvSpPr>
          <p:cNvPr id="6" name="Rectangle 5">
            <a:extLst>
              <a:ext uri="{FF2B5EF4-FFF2-40B4-BE49-F238E27FC236}">
                <a16:creationId xmlns:a16="http://schemas.microsoft.com/office/drawing/2014/main" id="{B85EF598-A057-9EC5-B4C5-F91EB7B3B181}"/>
              </a:ext>
              <a:ext uri="{C183D7F6-B498-43B3-948B-1728B52AA6E4}">
                <adec:decorative xmlns:adec="http://schemas.microsoft.com/office/drawing/2017/decorative" val="1"/>
              </a:ext>
            </a:extLst>
          </p:cNvPr>
          <p:cNvSpPr/>
          <p:nvPr/>
        </p:nvSpPr>
        <p:spPr>
          <a:xfrm>
            <a:off x="0" y="0"/>
            <a:ext cx="4784942" cy="6858000"/>
          </a:xfrm>
          <a:prstGeom prst="rect">
            <a:avLst/>
          </a:prstGeom>
          <a:solidFill>
            <a:srgbClr val="AC1A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latin typeface="Source Sans Pro" panose="020B0503030403020204" pitchFamily="34" charset="0"/>
              </a:rPr>
              <a:t>How the </a:t>
            </a:r>
          </a:p>
          <a:p>
            <a:pPr algn="ctr"/>
            <a:r>
              <a:rPr lang="en-US" sz="4800" dirty="0">
                <a:latin typeface="Source Sans Pro" panose="020B0503030403020204" pitchFamily="34" charset="0"/>
              </a:rPr>
              <a:t>CFC works:</a:t>
            </a:r>
          </a:p>
        </p:txBody>
      </p:sp>
    </p:spTree>
    <p:extLst>
      <p:ext uri="{BB962C8B-B14F-4D97-AF65-F5344CB8AC3E}">
        <p14:creationId xmlns:p14="http://schemas.microsoft.com/office/powerpoint/2010/main" val="3119686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at's your impact?">
            <a:extLst>
              <a:ext uri="{FF2B5EF4-FFF2-40B4-BE49-F238E27FC236}">
                <a16:creationId xmlns:a16="http://schemas.microsoft.com/office/drawing/2014/main" id="{56EB9746-31D2-2204-6CBC-9B9707DFC1FF}"/>
              </a:ext>
              <a:ext uri="{C183D7F6-B498-43B3-948B-1728B52AA6E4}">
                <adec:decorative xmlns:adec="http://schemas.microsoft.com/office/drawing/2017/decorative" val="0"/>
              </a:ext>
            </a:extLst>
          </p:cNvPr>
          <p:cNvSpPr>
            <a:spLocks noGrp="1"/>
          </p:cNvSpPr>
          <p:nvPr>
            <p:ph type="title"/>
          </p:nvPr>
        </p:nvSpPr>
        <p:spPr>
          <a:xfrm>
            <a:off x="8014" y="28598"/>
            <a:ext cx="4813368" cy="6829402"/>
          </a:xfrm>
          <a:solidFill>
            <a:srgbClr val="003479"/>
          </a:solidFill>
        </p:spPr>
        <p:txBody>
          <a:bodyPr/>
          <a:lstStyle/>
          <a:p>
            <a:pPr algn="ctr"/>
            <a:r>
              <a:rPr lang="en-US" dirty="0">
                <a:solidFill>
                  <a:schemeClr val="bg1"/>
                </a:solidFill>
              </a:rPr>
              <a:t>What’s</a:t>
            </a:r>
            <a:br>
              <a:rPr lang="en-US" dirty="0">
                <a:solidFill>
                  <a:schemeClr val="bg1"/>
                </a:solidFill>
              </a:rPr>
            </a:br>
            <a:r>
              <a:rPr lang="en-US" dirty="0">
                <a:solidFill>
                  <a:schemeClr val="bg1"/>
                </a:solidFill>
              </a:rPr>
              <a:t>your</a:t>
            </a:r>
            <a:br>
              <a:rPr lang="en-US" dirty="0">
                <a:solidFill>
                  <a:schemeClr val="bg1"/>
                </a:solidFill>
              </a:rPr>
            </a:br>
            <a:r>
              <a:rPr lang="en-US" dirty="0">
                <a:solidFill>
                  <a:schemeClr val="bg1"/>
                </a:solidFill>
              </a:rPr>
              <a:t>impact?</a:t>
            </a:r>
          </a:p>
        </p:txBody>
      </p:sp>
      <p:pic>
        <p:nvPicPr>
          <p:cNvPr id="4" name="Picture 3" descr="The CFC highlights 14 different cause areas this year to show all the ways giving through the CFC can impact communities.">
            <a:extLst>
              <a:ext uri="{FF2B5EF4-FFF2-40B4-BE49-F238E27FC236}">
                <a16:creationId xmlns:a16="http://schemas.microsoft.com/office/drawing/2014/main" id="{4AA6976B-081D-4EA1-F2BE-818321BA71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2186" y="28597"/>
            <a:ext cx="6781800" cy="6023287"/>
          </a:xfrm>
          <a:prstGeom prst="rect">
            <a:avLst/>
          </a:prstGeom>
        </p:spPr>
      </p:pic>
    </p:spTree>
    <p:extLst>
      <p:ext uri="{BB962C8B-B14F-4D97-AF65-F5344CB8AC3E}">
        <p14:creationId xmlns:p14="http://schemas.microsoft.com/office/powerpoint/2010/main" val="2068798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56D095-B903-AB71-0D48-49033B08DAAB}"/>
              </a:ext>
              <a:ext uri="{C183D7F6-B498-43B3-948B-1728B52AA6E4}">
                <adec:decorative xmlns:adec="http://schemas.microsoft.com/office/drawing/2017/decorative" val="1"/>
              </a:ext>
            </a:extLst>
          </p:cNvPr>
          <p:cNvSpPr/>
          <p:nvPr/>
        </p:nvSpPr>
        <p:spPr>
          <a:xfrm>
            <a:off x="3365" y="5162"/>
            <a:ext cx="12148866" cy="6843621"/>
          </a:xfrm>
          <a:prstGeom prst="rect">
            <a:avLst/>
          </a:prstGeom>
          <a:solidFill>
            <a:srgbClr val="0034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5C2EF23-3BB9-3691-D04D-36569BAF6B6F}"/>
              </a:ext>
            </a:extLst>
          </p:cNvPr>
          <p:cNvSpPr>
            <a:spLocks noGrp="1"/>
          </p:cNvSpPr>
          <p:nvPr>
            <p:ph type="title"/>
          </p:nvPr>
        </p:nvSpPr>
        <p:spPr>
          <a:xfrm>
            <a:off x="381001" y="-757130"/>
            <a:ext cx="11074400" cy="757130"/>
          </a:xfrm>
        </p:spPr>
        <p:txBody>
          <a:bodyPr vert="horz" wrap="square" lIns="91440" tIns="45720" rIns="91440" bIns="45720" rtlCol="0" anchor="b">
            <a:spAutoFit/>
          </a:bodyPr>
          <a:lstStyle/>
          <a:p>
            <a:r>
              <a:rPr lang="en-US" dirty="0"/>
              <a:t>Fourteen Cause to Choose From for 2024</a:t>
            </a:r>
          </a:p>
        </p:txBody>
      </p:sp>
      <p:pic>
        <p:nvPicPr>
          <p:cNvPr id="14" name="Picture 13" descr="Give Shelter Cause with a construction worker looking up at a framed roof.">
            <a:extLst>
              <a:ext uri="{FF2B5EF4-FFF2-40B4-BE49-F238E27FC236}">
                <a16:creationId xmlns:a16="http://schemas.microsoft.com/office/drawing/2014/main" id="{5BD13DAD-D28A-6AC3-5943-196D79A234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051" y="161341"/>
            <a:ext cx="1883824" cy="1985771"/>
          </a:xfrm>
          <a:prstGeom prst="rect">
            <a:avLst/>
          </a:prstGeom>
          <a:ln>
            <a:solidFill>
              <a:srgbClr val="BC2E46"/>
            </a:solidFill>
          </a:ln>
        </p:spPr>
      </p:pic>
      <p:pic>
        <p:nvPicPr>
          <p:cNvPr id="16" name="Picture 15" descr="Give Stability Cause with a child blowing on dandelion flower seeds">
            <a:extLst>
              <a:ext uri="{FF2B5EF4-FFF2-40B4-BE49-F238E27FC236}">
                <a16:creationId xmlns:a16="http://schemas.microsoft.com/office/drawing/2014/main" id="{47B978AC-21DD-D3F3-3A1C-592507A091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4326" y="163901"/>
            <a:ext cx="2012281" cy="1986954"/>
          </a:xfrm>
          <a:prstGeom prst="rect">
            <a:avLst/>
          </a:prstGeom>
          <a:ln>
            <a:solidFill>
              <a:srgbClr val="BC2E46"/>
            </a:solidFill>
          </a:ln>
        </p:spPr>
      </p:pic>
      <p:pic>
        <p:nvPicPr>
          <p:cNvPr id="7" name="Picture 6" descr="Give Help Cause with a fireman holding a rescued kitten">
            <a:extLst>
              <a:ext uri="{FF2B5EF4-FFF2-40B4-BE49-F238E27FC236}">
                <a16:creationId xmlns:a16="http://schemas.microsoft.com/office/drawing/2014/main" id="{95A13047-E6CF-5AE2-4692-9293EEF511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5013" y="163901"/>
            <a:ext cx="2030084" cy="2001331"/>
          </a:xfrm>
          <a:prstGeom prst="rect">
            <a:avLst/>
          </a:prstGeom>
          <a:ln>
            <a:solidFill>
              <a:srgbClr val="BC2E46"/>
            </a:solidFill>
          </a:ln>
        </p:spPr>
      </p:pic>
      <p:pic>
        <p:nvPicPr>
          <p:cNvPr id="9" name="Picture 8" descr="Give Inspiration Cause with a child painting rainbow on the window glass.">
            <a:extLst>
              <a:ext uri="{FF2B5EF4-FFF2-40B4-BE49-F238E27FC236}">
                <a16:creationId xmlns:a16="http://schemas.microsoft.com/office/drawing/2014/main" id="{C709B904-F866-08D9-2D45-DAED052C90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75687" y="163115"/>
            <a:ext cx="2077715" cy="1993649"/>
          </a:xfrm>
          <a:prstGeom prst="rect">
            <a:avLst/>
          </a:prstGeom>
          <a:ln>
            <a:solidFill>
              <a:srgbClr val="BC2E46"/>
            </a:solidFill>
          </a:ln>
        </p:spPr>
      </p:pic>
      <p:pic>
        <p:nvPicPr>
          <p:cNvPr id="10" name="Picture 9" descr="Give Justice Cause with two people reviewing legal paper work.">
            <a:extLst>
              <a:ext uri="{FF2B5EF4-FFF2-40B4-BE49-F238E27FC236}">
                <a16:creationId xmlns:a16="http://schemas.microsoft.com/office/drawing/2014/main" id="{8D2451CD-F68F-AC78-7BC3-A661811A39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37645" y="165675"/>
            <a:ext cx="1992270" cy="1988331"/>
          </a:xfrm>
          <a:prstGeom prst="rect">
            <a:avLst/>
          </a:prstGeom>
          <a:ln>
            <a:solidFill>
              <a:srgbClr val="BC2E46"/>
            </a:solidFill>
          </a:ln>
        </p:spPr>
      </p:pic>
      <p:pic>
        <p:nvPicPr>
          <p:cNvPr id="2" name="Picture 1" descr="Give Community Cause with two people in gardening attire. ">
            <a:extLst>
              <a:ext uri="{FF2B5EF4-FFF2-40B4-BE49-F238E27FC236}">
                <a16:creationId xmlns:a16="http://schemas.microsoft.com/office/drawing/2014/main" id="{F22D9F9B-E9D7-A197-69FD-2B0BE558D1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4044" y="2346896"/>
            <a:ext cx="1876072" cy="2076959"/>
          </a:xfrm>
          <a:prstGeom prst="rect">
            <a:avLst/>
          </a:prstGeom>
          <a:ln>
            <a:solidFill>
              <a:srgbClr val="BC2E46"/>
            </a:solidFill>
          </a:ln>
        </p:spPr>
      </p:pic>
      <p:pic>
        <p:nvPicPr>
          <p:cNvPr id="12" name="Picture 11" descr="Give Nourishment Cause with two volunteers serving food.">
            <a:extLst>
              <a:ext uri="{FF2B5EF4-FFF2-40B4-BE49-F238E27FC236}">
                <a16:creationId xmlns:a16="http://schemas.microsoft.com/office/drawing/2014/main" id="{1CE6CD63-ADDD-B19A-2A77-10C9A0BC6EF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53844" y="2346477"/>
            <a:ext cx="2040763" cy="2077411"/>
          </a:xfrm>
          <a:prstGeom prst="rect">
            <a:avLst/>
          </a:prstGeom>
          <a:ln>
            <a:solidFill>
              <a:srgbClr val="BC2E46"/>
            </a:solidFill>
          </a:ln>
        </p:spPr>
      </p:pic>
      <p:pic>
        <p:nvPicPr>
          <p:cNvPr id="15" name="Picture 14" descr="Give Support Cause with a military man being hugged by three children.">
            <a:extLst>
              <a:ext uri="{FF2B5EF4-FFF2-40B4-BE49-F238E27FC236}">
                <a16:creationId xmlns:a16="http://schemas.microsoft.com/office/drawing/2014/main" id="{42DB7408-4F28-5714-4E4E-8D1C55CE61F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45017" y="2334884"/>
            <a:ext cx="2044462" cy="2101971"/>
          </a:xfrm>
          <a:prstGeom prst="rect">
            <a:avLst/>
          </a:prstGeom>
          <a:ln>
            <a:solidFill>
              <a:srgbClr val="BC2E46"/>
            </a:solidFill>
          </a:ln>
        </p:spPr>
      </p:pic>
      <p:pic>
        <p:nvPicPr>
          <p:cNvPr id="6" name="Picture 5" descr="Give Health Cause with a doctor consulting a patient.">
            <a:extLst>
              <a:ext uri="{FF2B5EF4-FFF2-40B4-BE49-F238E27FC236}">
                <a16:creationId xmlns:a16="http://schemas.microsoft.com/office/drawing/2014/main" id="{09FA8BC7-EE1C-5E4D-A6CB-06834E85273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67477" y="2349957"/>
            <a:ext cx="2097796" cy="2083419"/>
          </a:xfrm>
          <a:prstGeom prst="rect">
            <a:avLst/>
          </a:prstGeom>
          <a:ln>
            <a:solidFill>
              <a:srgbClr val="BC2E46"/>
            </a:solidFill>
          </a:ln>
        </p:spPr>
      </p:pic>
      <p:pic>
        <p:nvPicPr>
          <p:cNvPr id="13" name="Picture 12" descr="Give Opportunity Cause with three children holding books.">
            <a:extLst>
              <a:ext uri="{FF2B5EF4-FFF2-40B4-BE49-F238E27FC236}">
                <a16:creationId xmlns:a16="http://schemas.microsoft.com/office/drawing/2014/main" id="{BF488860-D78E-C262-58B4-EFEEE619AB1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535675" y="2337838"/>
            <a:ext cx="2001329" cy="2073216"/>
          </a:xfrm>
          <a:prstGeom prst="rect">
            <a:avLst/>
          </a:prstGeom>
          <a:ln>
            <a:solidFill>
              <a:srgbClr val="BC2E46"/>
            </a:solidFill>
          </a:ln>
        </p:spPr>
      </p:pic>
      <p:pic>
        <p:nvPicPr>
          <p:cNvPr id="8" name="Picture 7" descr="Give Hope Cause with a group of people in counseling.">
            <a:extLst>
              <a:ext uri="{FF2B5EF4-FFF2-40B4-BE49-F238E27FC236}">
                <a16:creationId xmlns:a16="http://schemas.microsoft.com/office/drawing/2014/main" id="{E5384665-3FDC-2CB4-0F91-C085158B815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7391" y="4564555"/>
            <a:ext cx="1886311" cy="2101972"/>
          </a:xfrm>
          <a:prstGeom prst="rect">
            <a:avLst/>
          </a:prstGeom>
          <a:ln>
            <a:solidFill>
              <a:srgbClr val="BC2E46"/>
            </a:solidFill>
          </a:ln>
        </p:spPr>
      </p:pic>
      <p:pic>
        <p:nvPicPr>
          <p:cNvPr id="5" name="Picture 4" descr="Give Companionship Cause with a veterinarian holding a kitten. ">
            <a:extLst>
              <a:ext uri="{FF2B5EF4-FFF2-40B4-BE49-F238E27FC236}">
                <a16:creationId xmlns:a16="http://schemas.microsoft.com/office/drawing/2014/main" id="{4FD402A5-DF5F-471B-BB30-EBDAC652040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882581" y="4563376"/>
            <a:ext cx="1972022" cy="2116350"/>
          </a:xfrm>
          <a:prstGeom prst="rect">
            <a:avLst/>
          </a:prstGeom>
          <a:ln>
            <a:solidFill>
              <a:srgbClr val="BC2E46"/>
            </a:solidFill>
          </a:ln>
        </p:spPr>
      </p:pic>
      <p:pic>
        <p:nvPicPr>
          <p:cNvPr id="4" name="Picture 3" descr="Give Conservation Cause with a person holding their arms up toward the trees.">
            <a:extLst>
              <a:ext uri="{FF2B5EF4-FFF2-40B4-BE49-F238E27FC236}">
                <a16:creationId xmlns:a16="http://schemas.microsoft.com/office/drawing/2014/main" id="{B61CF64F-96E2-33F2-E285-F4CF318D3E6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049545" y="4561011"/>
            <a:ext cx="2015708" cy="2116348"/>
          </a:xfrm>
          <a:prstGeom prst="rect">
            <a:avLst/>
          </a:prstGeom>
          <a:ln>
            <a:solidFill>
              <a:srgbClr val="BC2E46"/>
            </a:solidFill>
          </a:ln>
        </p:spPr>
      </p:pic>
      <p:pic>
        <p:nvPicPr>
          <p:cNvPr id="11" name="Picture 10" descr="Give Knowledge Cause showing students on campus.">
            <a:extLst>
              <a:ext uri="{FF2B5EF4-FFF2-40B4-BE49-F238E27FC236}">
                <a16:creationId xmlns:a16="http://schemas.microsoft.com/office/drawing/2014/main" id="{C5558EA4-CE56-F8BB-8D06-C53AD516DD4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274652" y="4562389"/>
            <a:ext cx="2057923" cy="2116349"/>
          </a:xfrm>
          <a:prstGeom prst="rect">
            <a:avLst/>
          </a:prstGeom>
          <a:ln>
            <a:solidFill>
              <a:srgbClr val="BC2E46"/>
            </a:solidFill>
          </a:ln>
        </p:spPr>
      </p:pic>
      <p:pic>
        <p:nvPicPr>
          <p:cNvPr id="19" name="Picture 18" descr="Circle with text asking What's your impact with the Give Happy cause for 2024.">
            <a:extLst>
              <a:ext uri="{FF2B5EF4-FFF2-40B4-BE49-F238E27FC236}">
                <a16:creationId xmlns:a16="http://schemas.microsoft.com/office/drawing/2014/main" id="{E78C780F-B2F7-FE43-B05E-B56E7CF5DCF7}"/>
              </a:ext>
            </a:extLst>
          </p:cNvPr>
          <p:cNvPicPr>
            <a:picLocks noChangeAspect="1"/>
          </p:cNvPicPr>
          <p:nvPr/>
        </p:nvPicPr>
        <p:blipFill>
          <a:blip r:embed="rId17"/>
          <a:stretch>
            <a:fillRect/>
          </a:stretch>
        </p:blipFill>
        <p:spPr>
          <a:xfrm>
            <a:off x="9538465" y="4571843"/>
            <a:ext cx="1998539" cy="2105516"/>
          </a:xfrm>
          <a:prstGeom prst="rect">
            <a:avLst/>
          </a:prstGeom>
        </p:spPr>
      </p:pic>
    </p:spTree>
    <p:extLst>
      <p:ext uri="{BB962C8B-B14F-4D97-AF65-F5344CB8AC3E}">
        <p14:creationId xmlns:p14="http://schemas.microsoft.com/office/powerpoint/2010/main" val="2877815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AD95EA3A-4C18-7C18-1DC3-715CB1BBB830}"/>
              </a:ext>
            </a:extLst>
          </p:cNvPr>
          <p:cNvSpPr>
            <a:spLocks noGrp="1"/>
          </p:cNvSpPr>
          <p:nvPr>
            <p:ph type="title"/>
          </p:nvPr>
        </p:nvSpPr>
        <p:spPr>
          <a:xfrm>
            <a:off x="381001" y="465232"/>
            <a:ext cx="11074400" cy="757130"/>
          </a:xfrm>
        </p:spPr>
        <p:txBody>
          <a:bodyPr/>
          <a:lstStyle/>
          <a:p>
            <a:r>
              <a:rPr lang="en-US" b="1" dirty="0">
                <a:solidFill>
                  <a:srgbClr val="003479"/>
                </a:solidFill>
                <a:latin typeface="Source Sans Pro" panose="020B0503030403020204" pitchFamily="34" charset="0"/>
                <a:ea typeface="Source Sans Pro" panose="020B0503030403020204" pitchFamily="34" charset="0"/>
              </a:rPr>
              <a:t>4 Ways to Give</a:t>
            </a:r>
          </a:p>
        </p:txBody>
      </p:sp>
      <p:pic>
        <p:nvPicPr>
          <p:cNvPr id="4" name="Picture 3" descr="Clipart of a laptop with the CFC logo on the screen">
            <a:extLst>
              <a:ext uri="{FF2B5EF4-FFF2-40B4-BE49-F238E27FC236}">
                <a16:creationId xmlns:a16="http://schemas.microsoft.com/office/drawing/2014/main" id="{AC4D2188-57D9-C5F6-4997-66C426E5040B}"/>
              </a:ext>
            </a:extLst>
          </p:cNvPr>
          <p:cNvPicPr>
            <a:picLocks noChangeAspect="1"/>
          </p:cNvPicPr>
          <p:nvPr/>
        </p:nvPicPr>
        <p:blipFill rotWithShape="1">
          <a:blip r:embed="rId3"/>
          <a:srcRect l="18716" t="7645" r="66662" b="80835"/>
          <a:stretch/>
        </p:blipFill>
        <p:spPr>
          <a:xfrm>
            <a:off x="130456" y="1279532"/>
            <a:ext cx="1811239" cy="1186778"/>
          </a:xfrm>
          <a:prstGeom prst="rect">
            <a:avLst/>
          </a:prstGeom>
        </p:spPr>
      </p:pic>
      <p:sp>
        <p:nvSpPr>
          <p:cNvPr id="9" name="TextBox 8">
            <a:extLst>
              <a:ext uri="{FF2B5EF4-FFF2-40B4-BE49-F238E27FC236}">
                <a16:creationId xmlns:a16="http://schemas.microsoft.com/office/drawing/2014/main" id="{2AE522AA-8B49-003F-2999-36EDCC05ED9C}"/>
              </a:ext>
            </a:extLst>
          </p:cNvPr>
          <p:cNvSpPr txBox="1"/>
          <p:nvPr/>
        </p:nvSpPr>
        <p:spPr>
          <a:xfrm>
            <a:off x="1829866" y="1488478"/>
            <a:ext cx="8968983" cy="954107"/>
          </a:xfrm>
          <a:prstGeom prst="rect">
            <a:avLst/>
          </a:prstGeom>
          <a:noFill/>
        </p:spPr>
        <p:txBody>
          <a:bodyPr wrap="square">
            <a:spAutoFit/>
          </a:bodyPr>
          <a:lstStyle/>
          <a:p>
            <a:pPr algn="l"/>
            <a:r>
              <a:rPr lang="en-US" sz="2800" b="1" dirty="0">
                <a:solidFill>
                  <a:srgbClr val="AC1A2E"/>
                </a:solidFill>
                <a:latin typeface="Source Sans Pro" panose="020B0503030403020204" pitchFamily="34" charset="77"/>
              </a:rPr>
              <a:t>Want the full range of giving options?</a:t>
            </a:r>
          </a:p>
          <a:p>
            <a:pPr algn="l"/>
            <a:r>
              <a:rPr lang="en-US" sz="2800" b="1" dirty="0">
                <a:solidFill>
                  <a:srgbClr val="003479"/>
                </a:solidFill>
                <a:latin typeface="Source Sans Pro" panose="020B0503030403020204" pitchFamily="34" charset="77"/>
              </a:rPr>
              <a:t>Online Giving System:</a:t>
            </a:r>
            <a:r>
              <a:rPr lang="en-US" b="1" dirty="0">
                <a:solidFill>
                  <a:srgbClr val="003479"/>
                </a:solidFill>
                <a:latin typeface="Source Sans Pro" panose="020B0503030403020204" pitchFamily="34" charset="77"/>
              </a:rPr>
              <a:t> </a:t>
            </a:r>
            <a:r>
              <a:rPr lang="en-US" sz="2000" dirty="0">
                <a:solidFill>
                  <a:schemeClr val="accent3">
                    <a:lumMod val="50000"/>
                  </a:schemeClr>
                </a:solidFill>
                <a:latin typeface="Source Sans Pro" panose="020B0503030403020204" pitchFamily="34" charset="77"/>
              </a:rPr>
              <a:t>Visit GiveCFC.org and then click DONATE. </a:t>
            </a:r>
            <a:endParaRPr lang="en-US" sz="1200" dirty="0">
              <a:solidFill>
                <a:schemeClr val="accent3">
                  <a:lumMod val="50000"/>
                </a:schemeClr>
              </a:solidFill>
              <a:latin typeface="Source Sans Pro" panose="020B0503030403020204" pitchFamily="34" charset="77"/>
            </a:endParaRPr>
          </a:p>
        </p:txBody>
      </p:sp>
      <p:pic>
        <p:nvPicPr>
          <p:cNvPr id="14" name="Picture 13" descr="Clipart representing a paper pledge form">
            <a:extLst>
              <a:ext uri="{FF2B5EF4-FFF2-40B4-BE49-F238E27FC236}">
                <a16:creationId xmlns:a16="http://schemas.microsoft.com/office/drawing/2014/main" id="{C0F0CAB0-534A-266A-EE14-188BC828F6A6}"/>
              </a:ext>
            </a:extLst>
          </p:cNvPr>
          <p:cNvPicPr>
            <a:picLocks noChangeAspect="1"/>
          </p:cNvPicPr>
          <p:nvPr/>
        </p:nvPicPr>
        <p:blipFill>
          <a:blip r:embed="rId4"/>
          <a:stretch>
            <a:fillRect/>
          </a:stretch>
        </p:blipFill>
        <p:spPr>
          <a:xfrm>
            <a:off x="1627705" y="2483938"/>
            <a:ext cx="1711325" cy="1537033"/>
          </a:xfrm>
          <a:prstGeom prst="rect">
            <a:avLst/>
          </a:prstGeom>
        </p:spPr>
      </p:pic>
      <p:sp>
        <p:nvSpPr>
          <p:cNvPr id="2" name="TextBox 1">
            <a:extLst>
              <a:ext uri="{FF2B5EF4-FFF2-40B4-BE49-F238E27FC236}">
                <a16:creationId xmlns:a16="http://schemas.microsoft.com/office/drawing/2014/main" id="{91263AEF-E66F-8E96-7DB0-310F34941435}"/>
              </a:ext>
            </a:extLst>
          </p:cNvPr>
          <p:cNvSpPr txBox="1"/>
          <p:nvPr/>
        </p:nvSpPr>
        <p:spPr>
          <a:xfrm>
            <a:off x="3078803" y="2765550"/>
            <a:ext cx="8736960" cy="954107"/>
          </a:xfrm>
          <a:prstGeom prst="rect">
            <a:avLst/>
          </a:prstGeom>
          <a:noFill/>
        </p:spPr>
        <p:txBody>
          <a:bodyPr wrap="square">
            <a:spAutoFit/>
          </a:bodyPr>
          <a:lstStyle/>
          <a:p>
            <a:pPr algn="l"/>
            <a:r>
              <a:rPr lang="en-US" sz="2800" b="1" dirty="0">
                <a:solidFill>
                  <a:srgbClr val="AC1A2E"/>
                </a:solidFill>
                <a:latin typeface="Source Sans Pro" panose="020B0503030403020204" pitchFamily="34" charset="77"/>
              </a:rPr>
              <a:t>Don’t have access to technology at work?</a:t>
            </a:r>
          </a:p>
          <a:p>
            <a:pPr algn="l"/>
            <a:r>
              <a:rPr lang="en-US" sz="2800" b="1" dirty="0">
                <a:solidFill>
                  <a:srgbClr val="003479"/>
                </a:solidFill>
                <a:latin typeface="Source Sans Pro" panose="020B0503030403020204" pitchFamily="34" charset="77"/>
              </a:rPr>
              <a:t>Paper Pledge Form: </a:t>
            </a:r>
            <a:r>
              <a:rPr lang="en-US" sz="2000" dirty="0">
                <a:solidFill>
                  <a:schemeClr val="accent3">
                    <a:lumMod val="50000"/>
                  </a:schemeClr>
                </a:solidFill>
                <a:latin typeface="Source Sans Pro" panose="020B0503030403020204" pitchFamily="34" charset="77"/>
              </a:rPr>
              <a:t>Ask us about getting a supply.  </a:t>
            </a:r>
            <a:endParaRPr lang="en-US" sz="1200" dirty="0">
              <a:solidFill>
                <a:schemeClr val="accent3">
                  <a:lumMod val="50000"/>
                </a:schemeClr>
              </a:solidFill>
              <a:latin typeface="Source Sans Pro" panose="020B0503030403020204" pitchFamily="34" charset="77"/>
            </a:endParaRPr>
          </a:p>
        </p:txBody>
      </p:sp>
      <p:pic>
        <p:nvPicPr>
          <p:cNvPr id="20" name="Picture 19" descr="Clipart of a mobile device representing downloading the CFC Giving App.">
            <a:extLst>
              <a:ext uri="{FF2B5EF4-FFF2-40B4-BE49-F238E27FC236}">
                <a16:creationId xmlns:a16="http://schemas.microsoft.com/office/drawing/2014/main" id="{2A6A0BE9-DA21-0870-C288-7727DA66C528}"/>
              </a:ext>
            </a:extLst>
          </p:cNvPr>
          <p:cNvPicPr>
            <a:picLocks noChangeAspect="1"/>
          </p:cNvPicPr>
          <p:nvPr/>
        </p:nvPicPr>
        <p:blipFill>
          <a:blip r:embed="rId5"/>
          <a:stretch>
            <a:fillRect/>
          </a:stretch>
        </p:blipFill>
        <p:spPr>
          <a:xfrm>
            <a:off x="3136312" y="4038599"/>
            <a:ext cx="762066" cy="1164437"/>
          </a:xfrm>
          <a:prstGeom prst="rect">
            <a:avLst/>
          </a:prstGeom>
        </p:spPr>
      </p:pic>
      <p:sp>
        <p:nvSpPr>
          <p:cNvPr id="18" name="TextBox 17">
            <a:extLst>
              <a:ext uri="{FF2B5EF4-FFF2-40B4-BE49-F238E27FC236}">
                <a16:creationId xmlns:a16="http://schemas.microsoft.com/office/drawing/2014/main" id="{F828216D-FF22-892B-8700-93F4833AFC61}"/>
              </a:ext>
            </a:extLst>
          </p:cNvPr>
          <p:cNvSpPr txBox="1"/>
          <p:nvPr/>
        </p:nvSpPr>
        <p:spPr>
          <a:xfrm>
            <a:off x="4191000" y="4143763"/>
            <a:ext cx="8565631" cy="954107"/>
          </a:xfrm>
          <a:prstGeom prst="rect">
            <a:avLst/>
          </a:prstGeom>
          <a:noFill/>
        </p:spPr>
        <p:txBody>
          <a:bodyPr wrap="square">
            <a:spAutoFit/>
          </a:bodyPr>
          <a:lstStyle/>
          <a:p>
            <a:pPr algn="l"/>
            <a:r>
              <a:rPr lang="en-US" sz="2800" b="1" dirty="0">
                <a:solidFill>
                  <a:srgbClr val="AC1A2E"/>
                </a:solidFill>
                <a:latin typeface="Source Sans Pro" panose="020B0503030403020204" pitchFamily="34" charset="77"/>
              </a:rPr>
              <a:t>Want to use your mobile device?</a:t>
            </a:r>
          </a:p>
          <a:p>
            <a:pPr algn="l"/>
            <a:r>
              <a:rPr lang="en-US" sz="2800" b="1" dirty="0">
                <a:solidFill>
                  <a:srgbClr val="003479"/>
                </a:solidFill>
                <a:latin typeface="Source Sans Pro" panose="020B0503030403020204" pitchFamily="34" charset="77"/>
              </a:rPr>
              <a:t>CFC Giving App: </a:t>
            </a:r>
            <a:r>
              <a:rPr lang="en-US" sz="2000" dirty="0">
                <a:solidFill>
                  <a:schemeClr val="accent3">
                    <a:lumMod val="50000"/>
                  </a:schemeClr>
                </a:solidFill>
                <a:latin typeface="Source Sans Pro" panose="020B0503030403020204" pitchFamily="34" charset="77"/>
              </a:rPr>
              <a:t>Search for “CFC Giving” to download the app.  </a:t>
            </a:r>
            <a:endParaRPr lang="en-US" sz="1200" dirty="0">
              <a:solidFill>
                <a:schemeClr val="accent3">
                  <a:lumMod val="50000"/>
                </a:schemeClr>
              </a:solidFill>
              <a:latin typeface="Source Sans Pro" panose="020B0503030403020204" pitchFamily="34" charset="77"/>
            </a:endParaRPr>
          </a:p>
        </p:txBody>
      </p:sp>
      <p:pic>
        <p:nvPicPr>
          <p:cNvPr id="10" name="Picture 9" descr="Clipart of cellphone with text-to-donate">
            <a:extLst>
              <a:ext uri="{FF2B5EF4-FFF2-40B4-BE49-F238E27FC236}">
                <a16:creationId xmlns:a16="http://schemas.microsoft.com/office/drawing/2014/main" id="{ED8FCFFE-D60B-B595-1AD0-646F16D432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03055" y="5484400"/>
            <a:ext cx="1083345" cy="1119096"/>
          </a:xfrm>
          <a:prstGeom prst="rect">
            <a:avLst/>
          </a:prstGeom>
        </p:spPr>
      </p:pic>
      <p:sp>
        <p:nvSpPr>
          <p:cNvPr id="17" name="TextBox 16">
            <a:extLst>
              <a:ext uri="{FF2B5EF4-FFF2-40B4-BE49-F238E27FC236}">
                <a16:creationId xmlns:a16="http://schemas.microsoft.com/office/drawing/2014/main" id="{86088999-877F-8209-5DB6-58F8561700B3}"/>
              </a:ext>
            </a:extLst>
          </p:cNvPr>
          <p:cNvSpPr txBox="1"/>
          <p:nvPr/>
        </p:nvSpPr>
        <p:spPr>
          <a:xfrm>
            <a:off x="5486400" y="5596116"/>
            <a:ext cx="6580093" cy="1261884"/>
          </a:xfrm>
          <a:prstGeom prst="rect">
            <a:avLst/>
          </a:prstGeom>
          <a:solidFill>
            <a:schemeClr val="bg1"/>
          </a:solidFill>
        </p:spPr>
        <p:txBody>
          <a:bodyPr wrap="square">
            <a:spAutoFit/>
          </a:bodyPr>
          <a:lstStyle/>
          <a:p>
            <a:pPr algn="l"/>
            <a:r>
              <a:rPr lang="en-US" sz="2800" b="1" dirty="0">
                <a:solidFill>
                  <a:srgbClr val="AC1A2E"/>
                </a:solidFill>
                <a:latin typeface="Source Sans Pro" panose="020B0503030403020204" pitchFamily="34" charset="77"/>
              </a:rPr>
              <a:t>Want to make the quickest, onetime gift?</a:t>
            </a:r>
          </a:p>
          <a:p>
            <a:pPr algn="l"/>
            <a:r>
              <a:rPr lang="en-US" sz="2800" b="1" dirty="0">
                <a:solidFill>
                  <a:srgbClr val="003479"/>
                </a:solidFill>
                <a:latin typeface="Source Sans Pro" panose="020B0503030403020204" pitchFamily="34" charset="77"/>
              </a:rPr>
              <a:t>Text-to-Donate </a:t>
            </a:r>
            <a:r>
              <a:rPr lang="en-US" b="1" dirty="0">
                <a:solidFill>
                  <a:srgbClr val="003479"/>
                </a:solidFill>
                <a:latin typeface="Source Sans Pro" panose="020B0503030403020204" pitchFamily="34" charset="77"/>
              </a:rPr>
              <a:t> </a:t>
            </a:r>
            <a:br>
              <a:rPr lang="en-US" dirty="0">
                <a:solidFill>
                  <a:srgbClr val="222222"/>
                </a:solidFill>
                <a:latin typeface="Source Sans Pro" panose="020B0503030403020204" pitchFamily="34" charset="77"/>
              </a:rPr>
            </a:br>
            <a:r>
              <a:rPr lang="en-US" sz="2000" dirty="0">
                <a:solidFill>
                  <a:schemeClr val="accent3">
                    <a:lumMod val="50000"/>
                  </a:schemeClr>
                </a:solidFill>
                <a:latin typeface="Source Sans Pro" panose="020B0503030403020204" pitchFamily="34" charset="77"/>
              </a:rPr>
              <a:t>  </a:t>
            </a:r>
            <a:endParaRPr lang="en-US" sz="1200" dirty="0">
              <a:solidFill>
                <a:schemeClr val="accent3">
                  <a:lumMod val="50000"/>
                </a:schemeClr>
              </a:solidFill>
              <a:latin typeface="Source Sans Pro" panose="020B0503030403020204" pitchFamily="34" charset="77"/>
            </a:endParaRPr>
          </a:p>
        </p:txBody>
      </p:sp>
    </p:spTree>
    <p:extLst>
      <p:ext uri="{BB962C8B-B14F-4D97-AF65-F5344CB8AC3E}">
        <p14:creationId xmlns:p14="http://schemas.microsoft.com/office/powerpoint/2010/main" val="1984870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wo volunteers serving food">
            <a:extLst>
              <a:ext uri="{FF2B5EF4-FFF2-40B4-BE49-F238E27FC236}">
                <a16:creationId xmlns:a16="http://schemas.microsoft.com/office/drawing/2014/main" id="{FDBC34E2-9F6E-376F-483A-9E1329BF46D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60558" y="10"/>
            <a:ext cx="93314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D8CCF76-5002-4BDB-1974-4772DAC8F633}"/>
              </a:ext>
            </a:extLst>
          </p:cNvPr>
          <p:cNvSpPr>
            <a:spLocks noGrp="1"/>
          </p:cNvSpPr>
          <p:nvPr>
            <p:ph type="title"/>
          </p:nvPr>
        </p:nvSpPr>
        <p:spPr>
          <a:xfrm>
            <a:off x="272186" y="270100"/>
            <a:ext cx="4632323" cy="1017419"/>
          </a:xfrm>
        </p:spPr>
        <p:txBody>
          <a:bodyPr vert="horz" lIns="91440" tIns="45720" rIns="91440" bIns="45720" rtlCol="0" anchor="ctr">
            <a:noAutofit/>
          </a:bodyPr>
          <a:lstStyle/>
          <a:p>
            <a:r>
              <a:rPr lang="en-US" b="1" dirty="0">
                <a:solidFill>
                  <a:srgbClr val="003479"/>
                </a:solidFill>
                <a:latin typeface="Source Sans Pro" panose="020B0503030403020204" pitchFamily="34" charset="0"/>
                <a:ea typeface="+mj-ea"/>
                <a:cs typeface="+mj-cs"/>
              </a:rPr>
              <a:t>Volunteer Hours</a:t>
            </a:r>
          </a:p>
        </p:txBody>
      </p:sp>
      <p:sp>
        <p:nvSpPr>
          <p:cNvPr id="11" name="TextBox 10">
            <a:extLst>
              <a:ext uri="{FF2B5EF4-FFF2-40B4-BE49-F238E27FC236}">
                <a16:creationId xmlns:a16="http://schemas.microsoft.com/office/drawing/2014/main" id="{F091F813-2894-3786-D119-FB10DBAB2A98}"/>
              </a:ext>
            </a:extLst>
          </p:cNvPr>
          <p:cNvSpPr txBox="1"/>
          <p:nvPr/>
        </p:nvSpPr>
        <p:spPr>
          <a:xfrm>
            <a:off x="338202" y="1557619"/>
            <a:ext cx="4597053" cy="374276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512064" indent="-228600">
              <a:lnSpc>
                <a:spcPct val="90000"/>
              </a:lnSpc>
              <a:spcAft>
                <a:spcPts val="1200"/>
              </a:spcAft>
              <a:buFont typeface="Arial" panose="020B0604020202020204" pitchFamily="34" charset="0"/>
              <a:buChar char="•"/>
            </a:pPr>
            <a:r>
              <a:rPr lang="en-US" sz="2400" dirty="0">
                <a:latin typeface="Source Sans Pro" panose="020B0503030403020204" pitchFamily="34" charset="0"/>
              </a:rPr>
              <a:t>Pledge volunteer hours as an individual.</a:t>
            </a:r>
          </a:p>
          <a:p>
            <a:pPr marL="512064" indent="-228600">
              <a:lnSpc>
                <a:spcPct val="90000"/>
              </a:lnSpc>
              <a:spcAft>
                <a:spcPts val="1200"/>
              </a:spcAft>
              <a:buFont typeface="Arial" panose="020B0604020202020204" pitchFamily="34" charset="0"/>
              <a:buChar char="•"/>
            </a:pPr>
            <a:r>
              <a:rPr lang="en-US" sz="2400" dirty="0">
                <a:latin typeface="Source Sans Pro" panose="020B0503030403020204" pitchFamily="34" charset="0"/>
              </a:rPr>
              <a:t>Online donors can record volunteer hours fulfilled throughout the year.</a:t>
            </a:r>
          </a:p>
          <a:p>
            <a:pPr marL="512064" indent="-228600">
              <a:lnSpc>
                <a:spcPct val="90000"/>
              </a:lnSpc>
              <a:spcAft>
                <a:spcPts val="1200"/>
              </a:spcAft>
              <a:buFont typeface="Arial" panose="020B0604020202020204" pitchFamily="34" charset="0"/>
              <a:buChar char="•"/>
            </a:pPr>
            <a:r>
              <a:rPr lang="en-US" sz="2400" dirty="0">
                <a:latin typeface="Source Sans Pro" panose="020B0503030403020204" pitchFamily="34" charset="0"/>
              </a:rPr>
              <a:t>Pledge group volunteer activities.</a:t>
            </a:r>
          </a:p>
          <a:p>
            <a:pPr marL="512064" indent="-228600">
              <a:lnSpc>
                <a:spcPct val="90000"/>
              </a:lnSpc>
              <a:spcAft>
                <a:spcPts val="1200"/>
              </a:spcAft>
              <a:buFont typeface="Arial" panose="020B0604020202020204" pitchFamily="34" charset="0"/>
              <a:buChar char="•"/>
            </a:pPr>
            <a:r>
              <a:rPr lang="en-US" sz="2400" dirty="0">
                <a:latin typeface="Source Sans Pro" panose="020B0503030403020204" pitchFamily="34" charset="0"/>
              </a:rPr>
              <a:t>Monetized volunteer hours are added to fundraising totals.</a:t>
            </a:r>
          </a:p>
        </p:txBody>
      </p:sp>
      <p:pic>
        <p:nvPicPr>
          <p:cNvPr id="12" name="Picture 11" descr="Charities accepting volunteer hours will be designated with a hand icon in the charity listing">
            <a:extLst>
              <a:ext uri="{FF2B5EF4-FFF2-40B4-BE49-F238E27FC236}">
                <a16:creationId xmlns:a16="http://schemas.microsoft.com/office/drawing/2014/main" id="{CC2BB3BD-0CD2-9C4D-00E0-1F2624D13E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2186" y="5523978"/>
            <a:ext cx="891318" cy="1015328"/>
          </a:xfrm>
          <a:prstGeom prst="rect">
            <a:avLst/>
          </a:prstGeom>
        </p:spPr>
      </p:pic>
      <p:sp>
        <p:nvSpPr>
          <p:cNvPr id="13" name="TextBox 12" descr="Charities accepting volunteer hours will be designated with a hand icon in the charity listing.&#10;">
            <a:extLst>
              <a:ext uri="{FF2B5EF4-FFF2-40B4-BE49-F238E27FC236}">
                <a16:creationId xmlns:a16="http://schemas.microsoft.com/office/drawing/2014/main" id="{696FDEB1-FE45-05CB-7182-DE960C7EBCA8}"/>
              </a:ext>
            </a:extLst>
          </p:cNvPr>
          <p:cNvSpPr txBox="1"/>
          <p:nvPr/>
        </p:nvSpPr>
        <p:spPr>
          <a:xfrm>
            <a:off x="1060266" y="5641580"/>
            <a:ext cx="3401670" cy="830997"/>
          </a:xfrm>
          <a:prstGeom prst="rect">
            <a:avLst/>
          </a:prstGeom>
          <a:noFill/>
        </p:spPr>
        <p:txBody>
          <a:bodyPr wrap="square" lIns="91440" tIns="45720" rIns="91440" bIns="45720" anchor="t">
            <a:spAutoFit/>
          </a:bodyPr>
          <a:lstStyle/>
          <a:p>
            <a:pPr>
              <a:spcAft>
                <a:spcPts val="600"/>
              </a:spcAft>
            </a:pPr>
            <a:r>
              <a:rPr lang="en-US" sz="1600" i="1" dirty="0">
                <a:solidFill>
                  <a:schemeClr val="accent3">
                    <a:lumMod val="50000"/>
                  </a:schemeClr>
                </a:solidFill>
                <a:latin typeface="Source Sans Pro" panose="020B0503030403020204" pitchFamily="34" charset="0"/>
              </a:rPr>
              <a:t>Charities accepting volunteer hours will be designated with a hand icon in the charity listing.</a:t>
            </a:r>
          </a:p>
        </p:txBody>
      </p:sp>
    </p:spTree>
    <p:extLst>
      <p:ext uri="{BB962C8B-B14F-4D97-AF65-F5344CB8AC3E}">
        <p14:creationId xmlns:p14="http://schemas.microsoft.com/office/powerpoint/2010/main" val="902757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7DDF8-F012-5E8B-4BB7-4657D57366CD}"/>
              </a:ext>
            </a:extLst>
          </p:cNvPr>
          <p:cNvSpPr>
            <a:spLocks noGrp="1"/>
          </p:cNvSpPr>
          <p:nvPr>
            <p:ph type="title"/>
          </p:nvPr>
        </p:nvSpPr>
        <p:spPr>
          <a:xfrm>
            <a:off x="381001" y="465232"/>
            <a:ext cx="11074400" cy="757130"/>
          </a:xfrm>
        </p:spPr>
        <p:txBody>
          <a:bodyPr/>
          <a:lstStyle/>
          <a:p>
            <a:r>
              <a:rPr lang="en-US" b="1" dirty="0">
                <a:solidFill>
                  <a:srgbClr val="003479"/>
                </a:solidFill>
                <a:latin typeface="Source Sans Pro" panose="020B0503030403020204" pitchFamily="34" charset="0"/>
              </a:rPr>
              <a:t>Support Our Fundraising Goals</a:t>
            </a:r>
          </a:p>
        </p:txBody>
      </p:sp>
      <p:sp>
        <p:nvSpPr>
          <p:cNvPr id="7" name="TextBox 6" descr="When you GIVE HAPPY, you will need your:&#10;Office zip code and CFC Unit Code">
            <a:extLst>
              <a:ext uri="{FF2B5EF4-FFF2-40B4-BE49-F238E27FC236}">
                <a16:creationId xmlns:a16="http://schemas.microsoft.com/office/drawing/2014/main" id="{3F2C1F24-1F98-D4CA-9036-AE279CFD4308}"/>
              </a:ext>
            </a:extLst>
          </p:cNvPr>
          <p:cNvSpPr txBox="1"/>
          <p:nvPr/>
        </p:nvSpPr>
        <p:spPr>
          <a:xfrm>
            <a:off x="2129559" y="2143764"/>
            <a:ext cx="7932881" cy="2554545"/>
          </a:xfrm>
          <a:prstGeom prst="rect">
            <a:avLst/>
          </a:prstGeom>
          <a:noFill/>
        </p:spPr>
        <p:txBody>
          <a:bodyPr wrap="square" rtlCol="0">
            <a:spAutoFit/>
          </a:bodyPr>
          <a:lstStyle/>
          <a:p>
            <a:r>
              <a:rPr lang="en-US" sz="3200" dirty="0">
                <a:solidFill>
                  <a:srgbClr val="58595B"/>
                </a:solidFill>
                <a:latin typeface="Source Sans Pro" panose="020B0503030403020204" pitchFamily="34" charset="0"/>
              </a:rPr>
              <a:t>When you GIVE HAPPY, you will need your:</a:t>
            </a:r>
          </a:p>
          <a:p>
            <a:endParaRPr lang="en-US" sz="3200" dirty="0">
              <a:solidFill>
                <a:srgbClr val="58595B"/>
              </a:solidFill>
              <a:latin typeface="Source Sans Pro" panose="020B0503030403020204" pitchFamily="34" charset="0"/>
            </a:endParaRPr>
          </a:p>
          <a:p>
            <a:r>
              <a:rPr lang="en-US" sz="3200" dirty="0">
                <a:solidFill>
                  <a:srgbClr val="58595B"/>
                </a:solidFill>
                <a:latin typeface="Source Sans Pro" panose="020B0503030403020204" pitchFamily="34" charset="0"/>
              </a:rPr>
              <a:t>Office ZIP code:______________________</a:t>
            </a:r>
          </a:p>
          <a:p>
            <a:endParaRPr lang="en-US" sz="3200" dirty="0">
              <a:solidFill>
                <a:srgbClr val="58595B"/>
              </a:solidFill>
              <a:latin typeface="Source Sans Pro" panose="020B0503030403020204" pitchFamily="34" charset="0"/>
            </a:endParaRPr>
          </a:p>
          <a:p>
            <a:r>
              <a:rPr lang="en-US" sz="3200" dirty="0">
                <a:solidFill>
                  <a:srgbClr val="58595B"/>
                </a:solidFill>
                <a:latin typeface="Source Sans Pro" panose="020B0503030403020204" pitchFamily="34" charset="0"/>
              </a:rPr>
              <a:t>CFC Unit code: _______________________</a:t>
            </a:r>
          </a:p>
        </p:txBody>
      </p:sp>
      <p:cxnSp>
        <p:nvCxnSpPr>
          <p:cNvPr id="9" name="Straight Connector 8">
            <a:extLst>
              <a:ext uri="{FF2B5EF4-FFF2-40B4-BE49-F238E27FC236}">
                <a16:creationId xmlns:a16="http://schemas.microsoft.com/office/drawing/2014/main" id="{36B331E0-261F-C529-A829-F94E3C11D74D}"/>
              </a:ext>
              <a:ext uri="{C183D7F6-B498-43B3-948B-1728B52AA6E4}">
                <adec:decorative xmlns:adec="http://schemas.microsoft.com/office/drawing/2017/decorative" val="1"/>
              </a:ext>
            </a:extLst>
          </p:cNvPr>
          <p:cNvCxnSpPr/>
          <p:nvPr/>
        </p:nvCxnSpPr>
        <p:spPr>
          <a:xfrm>
            <a:off x="1905000" y="2151727"/>
            <a:ext cx="0" cy="2514600"/>
          </a:xfrm>
          <a:prstGeom prst="line">
            <a:avLst/>
          </a:prstGeom>
          <a:ln w="57150">
            <a:solidFill>
              <a:srgbClr val="BC2E46"/>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30F8AC85-6A17-AE76-8552-16EC78AFABC0}"/>
              </a:ext>
              <a:ext uri="{C183D7F6-B498-43B3-948B-1728B52AA6E4}">
                <adec:decorative xmlns:adec="http://schemas.microsoft.com/office/drawing/2017/decorative" val="1"/>
              </a:ext>
            </a:extLst>
          </p:cNvPr>
          <p:cNvCxnSpPr/>
          <p:nvPr/>
        </p:nvCxnSpPr>
        <p:spPr>
          <a:xfrm>
            <a:off x="9601200" y="2191672"/>
            <a:ext cx="0" cy="2514600"/>
          </a:xfrm>
          <a:prstGeom prst="line">
            <a:avLst/>
          </a:prstGeom>
          <a:ln w="57150">
            <a:solidFill>
              <a:srgbClr val="BC2E46"/>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4A66AC66-F403-2B24-6BD3-A151B4E2F47A}"/>
              </a:ext>
            </a:extLst>
          </p:cNvPr>
          <p:cNvSpPr txBox="1"/>
          <p:nvPr/>
        </p:nvSpPr>
        <p:spPr>
          <a:xfrm>
            <a:off x="4959927" y="3048005"/>
            <a:ext cx="4416714" cy="461665"/>
          </a:xfrm>
          <a:prstGeom prst="rect">
            <a:avLst/>
          </a:prstGeom>
          <a:noFill/>
        </p:spPr>
        <p:txBody>
          <a:bodyPr wrap="square" rtlCol="0">
            <a:spAutoFit/>
          </a:bodyPr>
          <a:lstStyle/>
          <a:p>
            <a:r>
              <a:rPr lang="en-US" sz="2400" dirty="0">
                <a:solidFill>
                  <a:srgbClr val="AC1A2F"/>
                </a:solidFill>
                <a:latin typeface="Source Sans Pro" panose="020B0503030403020204" pitchFamily="34" charset="0"/>
              </a:rPr>
              <a:t>Put your ZIP code here</a:t>
            </a:r>
          </a:p>
        </p:txBody>
      </p:sp>
      <p:sp>
        <p:nvSpPr>
          <p:cNvPr id="4" name="TextBox 3">
            <a:extLst>
              <a:ext uri="{FF2B5EF4-FFF2-40B4-BE49-F238E27FC236}">
                <a16:creationId xmlns:a16="http://schemas.microsoft.com/office/drawing/2014/main" id="{2956A44B-3F0F-32F8-4D68-868C5665FF73}"/>
              </a:ext>
            </a:extLst>
          </p:cNvPr>
          <p:cNvSpPr txBox="1"/>
          <p:nvPr/>
        </p:nvSpPr>
        <p:spPr>
          <a:xfrm>
            <a:off x="4959927" y="3949357"/>
            <a:ext cx="4416714" cy="461665"/>
          </a:xfrm>
          <a:prstGeom prst="rect">
            <a:avLst/>
          </a:prstGeom>
          <a:noFill/>
        </p:spPr>
        <p:txBody>
          <a:bodyPr wrap="square" rtlCol="0">
            <a:spAutoFit/>
          </a:bodyPr>
          <a:lstStyle/>
          <a:p>
            <a:r>
              <a:rPr lang="en-US" sz="2400" dirty="0">
                <a:solidFill>
                  <a:srgbClr val="AC1A2F"/>
                </a:solidFill>
                <a:latin typeface="Source Sans Pro" panose="020B0503030403020204" pitchFamily="34" charset="0"/>
              </a:rPr>
              <a:t>Put your CFC Unit code here</a:t>
            </a:r>
          </a:p>
        </p:txBody>
      </p:sp>
    </p:spTree>
    <p:extLst>
      <p:ext uri="{BB962C8B-B14F-4D97-AF65-F5344CB8AC3E}">
        <p14:creationId xmlns:p14="http://schemas.microsoft.com/office/powerpoint/2010/main" val="295902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2325</Words>
  <Application>Microsoft Office PowerPoint</Application>
  <PresentationFormat>Widescreen</PresentationFormat>
  <Paragraphs>104</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Open Sans</vt:lpstr>
      <vt:lpstr>Source Sans Pro</vt:lpstr>
      <vt:lpstr>Office Theme</vt:lpstr>
      <vt:lpstr>How to use this briefing:</vt:lpstr>
      <vt:lpstr>Welcome to the 2024 CFC!</vt:lpstr>
      <vt:lpstr>The CFC is…</vt:lpstr>
      <vt:lpstr>How the CFC Works</vt:lpstr>
      <vt:lpstr>What’s your impact?</vt:lpstr>
      <vt:lpstr>Fourteen Cause to Choose From for 2024</vt:lpstr>
      <vt:lpstr>4 Ways to Give</vt:lpstr>
      <vt:lpstr>Volunteer Hours</vt:lpstr>
      <vt:lpstr>Support Our Fundraising Goals</vt:lpstr>
      <vt:lpstr>The CFC needs YOU!</vt:lpstr>
      <vt:lpstr>Visit GiveCFC.org to get started.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CFC Briefing Slides</dc:title>
  <dc:creator/>
  <cp:lastModifiedBy/>
  <cp:revision>1</cp:revision>
  <dcterms:created xsi:type="dcterms:W3CDTF">2024-08-27T16:53:32Z</dcterms:created>
  <dcterms:modified xsi:type="dcterms:W3CDTF">2024-08-27T20:11:52Z</dcterms:modified>
</cp:coreProperties>
</file>