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4039" r:id="rId4"/>
  </p:sldMasterIdLst>
  <p:notesMasterIdLst>
    <p:notesMasterId r:id="rId42"/>
  </p:notesMasterIdLst>
  <p:handoutMasterIdLst>
    <p:handoutMasterId r:id="rId43"/>
  </p:handoutMasterIdLst>
  <p:sldIdLst>
    <p:sldId id="320" r:id="rId5"/>
    <p:sldId id="275" r:id="rId6"/>
    <p:sldId id="321" r:id="rId7"/>
    <p:sldId id="302" r:id="rId8"/>
    <p:sldId id="374" r:id="rId9"/>
    <p:sldId id="292" r:id="rId10"/>
    <p:sldId id="333" r:id="rId11"/>
    <p:sldId id="334" r:id="rId12"/>
    <p:sldId id="335" r:id="rId13"/>
    <p:sldId id="336" r:id="rId14"/>
    <p:sldId id="303" r:id="rId15"/>
    <p:sldId id="337" r:id="rId16"/>
    <p:sldId id="375" r:id="rId17"/>
    <p:sldId id="294" r:id="rId18"/>
    <p:sldId id="319" r:id="rId19"/>
    <p:sldId id="330" r:id="rId20"/>
    <p:sldId id="325" r:id="rId21"/>
    <p:sldId id="328" r:id="rId22"/>
    <p:sldId id="326" r:id="rId23"/>
    <p:sldId id="332" r:id="rId24"/>
    <p:sldId id="285" r:id="rId25"/>
    <p:sldId id="304" r:id="rId26"/>
    <p:sldId id="338" r:id="rId27"/>
    <p:sldId id="367" r:id="rId28"/>
    <p:sldId id="368" r:id="rId29"/>
    <p:sldId id="369" r:id="rId30"/>
    <p:sldId id="370" r:id="rId31"/>
    <p:sldId id="371" r:id="rId32"/>
    <p:sldId id="305" r:id="rId33"/>
    <p:sldId id="372" r:id="rId34"/>
    <p:sldId id="381" r:id="rId35"/>
    <p:sldId id="373" r:id="rId36"/>
    <p:sldId id="376" r:id="rId37"/>
    <p:sldId id="377" r:id="rId38"/>
    <p:sldId id="380" r:id="rId39"/>
    <p:sldId id="286" r:id="rId40"/>
    <p:sldId id="315" r:id="rId41"/>
  </p:sldIdLst>
  <p:sldSz cx="12192000" cy="6858000"/>
  <p:notesSz cx="6858000" cy="9144000"/>
  <p:embeddedFontLst>
    <p:embeddedFont>
      <p:font typeface="Open Sans Regular" pitchFamily="2" charset="0"/>
      <p:regular r:id="rId44"/>
    </p:embeddedFont>
    <p:embeddedFont>
      <p:font typeface="Source Sans Pro" panose="020B0503030403020204" pitchFamily="34" charset="0"/>
      <p:regular r:id="rId45"/>
      <p:bold r:id="rId46"/>
      <p:italic r:id="rId47"/>
      <p:boldItalic r:id="rId48"/>
    </p:embeddedFont>
  </p:embeddedFontLst>
  <p:defaultTex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9"/>
    <a:srgbClr val="BC2E46"/>
    <a:srgbClr val="58595B"/>
    <a:srgbClr val="B9D7FF"/>
    <a:srgbClr val="F7DDE1"/>
    <a:srgbClr val="EA7100"/>
    <a:srgbClr val="1B4932"/>
    <a:srgbClr val="64D4EA"/>
    <a:srgbClr val="4CCCE6"/>
    <a:srgbClr val="6CD5EA"/>
  </p:clrMru>
  <p:extLst>
    <p:ext uri="{E76CE94A-603C-4142-B9EB-6D1370010A27}">
      <p14:discardImageEditData xmlns:p14="http://schemas.microsoft.com/office/powerpoint/2010/main" val="1"/>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4E0D44-8640-4105-AAF1-7FF6C6A78D68}" v="42" dt="2024-08-05T22:50:48.0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8949" autoAdjust="0"/>
  </p:normalViewPr>
  <p:slideViewPr>
    <p:cSldViewPr snapToGrid="0">
      <p:cViewPr varScale="1">
        <p:scale>
          <a:sx n="98" d="100"/>
          <a:sy n="98" d="100"/>
        </p:scale>
        <p:origin x="1038" y="180"/>
      </p:cViewPr>
      <p:guideLst>
        <p:guide orient="horz" pos="2160"/>
        <p:guide pos="3840"/>
      </p:guideLst>
    </p:cSldViewPr>
  </p:slideViewPr>
  <p:outlineViewPr>
    <p:cViewPr>
      <p:scale>
        <a:sx n="33" d="100"/>
        <a:sy n="33" d="100"/>
      </p:scale>
      <p:origin x="0" y="-132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font" Target="fonts/font4.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EEC82D-EF1B-458C-94D6-C4877A92F710}"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971D0610-C716-45CD-8CF2-6CAC71725C90}">
      <dgm:prSet custT="1"/>
      <dgm:spPr/>
      <dgm:t>
        <a:bodyPr/>
        <a:lstStyle/>
        <a:p>
          <a:r>
            <a:rPr lang="en-US" sz="6000" b="1" baseline="0" dirty="0">
              <a:latin typeface="Source Sans Pro" panose="020B0503030403020204" pitchFamily="34" charset="0"/>
              <a:ea typeface="Source Sans Pro" panose="020B0503030403020204" pitchFamily="34" charset="0"/>
            </a:rPr>
            <a:t>60+ years</a:t>
          </a:r>
        </a:p>
        <a:p>
          <a:r>
            <a:rPr lang="en-US" sz="2800" baseline="0" dirty="0">
              <a:latin typeface="Source Sans Pro" panose="020B0503030403020204" pitchFamily="34" charset="0"/>
              <a:ea typeface="Source Sans Pro" panose="020B0503030403020204" pitchFamily="34" charset="0"/>
            </a:rPr>
            <a:t>Of Federal tradition and generosity</a:t>
          </a:r>
          <a:endParaRPr lang="en-US" sz="2800" dirty="0">
            <a:latin typeface="Source Sans Pro" panose="020B0503030403020204" pitchFamily="34" charset="0"/>
            <a:ea typeface="Source Sans Pro" panose="020B0503030403020204" pitchFamily="34" charset="0"/>
          </a:endParaRPr>
        </a:p>
      </dgm:t>
      <dgm:extLst>
        <a:ext uri="{E40237B7-FDA0-4F09-8148-C483321AD2D9}">
          <dgm14:cNvPr xmlns:dgm14="http://schemas.microsoft.com/office/drawing/2010/diagram" id="0" name="" descr="60+ years&#10;Of Federal tradition and generosity&#10;"/>
        </a:ext>
      </dgm:extLst>
    </dgm:pt>
    <dgm:pt modelId="{2AC8C599-CD59-48AD-B7F4-977E4E024019}" type="parTrans" cxnId="{F542BE12-5508-41EB-B736-8D53F250CE6F}">
      <dgm:prSet/>
      <dgm:spPr/>
      <dgm:t>
        <a:bodyPr/>
        <a:lstStyle/>
        <a:p>
          <a:endParaRPr lang="en-US"/>
        </a:p>
      </dgm:t>
    </dgm:pt>
    <dgm:pt modelId="{A6042A7A-B846-4A23-8645-DAEE5C03406B}" type="sibTrans" cxnId="{F542BE12-5508-41EB-B736-8D53F250CE6F}">
      <dgm:prSet/>
      <dgm:spPr/>
      <dgm:t>
        <a:bodyPr/>
        <a:lstStyle/>
        <a:p>
          <a:endParaRPr lang="en-US"/>
        </a:p>
      </dgm:t>
    </dgm:pt>
    <dgm:pt modelId="{E70DFE38-94E3-418C-AA56-585CA1B2ED53}">
      <dgm:prSet custT="1"/>
      <dgm:spPr>
        <a:solidFill>
          <a:srgbClr val="58595B"/>
        </a:solidFill>
      </dgm:spPr>
      <dgm:t>
        <a:bodyPr/>
        <a:lstStyle/>
        <a:p>
          <a:pPr algn="ctr">
            <a:spcAft>
              <a:spcPct val="35000"/>
            </a:spcAft>
          </a:pPr>
          <a:r>
            <a:rPr lang="en-US" sz="6000" b="1" baseline="0" dirty="0">
              <a:latin typeface="Source Sans Pro" panose="020B0503030403020204" pitchFamily="34" charset="0"/>
              <a:ea typeface="Source Sans Pro" panose="020B0503030403020204" pitchFamily="34" charset="0"/>
            </a:rPr>
            <a:t>5,000 charities</a:t>
          </a:r>
        </a:p>
        <a:p>
          <a:pPr algn="ctr">
            <a:spcAft>
              <a:spcPts val="0"/>
            </a:spcAft>
          </a:pPr>
          <a:r>
            <a:rPr lang="en-US" sz="2800" baseline="0" dirty="0">
              <a:latin typeface="Source Sans Pro" panose="020B0503030403020204" pitchFamily="34" charset="0"/>
              <a:ea typeface="Source Sans Pro" panose="020B0503030403020204" pitchFamily="34" charset="0"/>
            </a:rPr>
            <a:t>Depend </a:t>
          </a:r>
        </a:p>
        <a:p>
          <a:pPr algn="ctr">
            <a:spcAft>
              <a:spcPts val="0"/>
            </a:spcAft>
          </a:pPr>
          <a:r>
            <a:rPr lang="en-US" sz="2800" baseline="0" dirty="0">
              <a:latin typeface="Source Sans Pro" panose="020B0503030403020204" pitchFamily="34" charset="0"/>
              <a:ea typeface="Source Sans Pro" panose="020B0503030403020204" pitchFamily="34" charset="0"/>
            </a:rPr>
            <a:t>on CFC funding</a:t>
          </a:r>
        </a:p>
        <a:p>
          <a:pPr algn="ctr">
            <a:spcAft>
              <a:spcPts val="0"/>
            </a:spcAft>
          </a:pPr>
          <a:r>
            <a:rPr lang="en-US" sz="2800" baseline="0" dirty="0">
              <a:latin typeface="Source Sans Pro" panose="020B0503030403020204" pitchFamily="34" charset="0"/>
              <a:ea typeface="Source Sans Pro" panose="020B0503030403020204" pitchFamily="34" charset="0"/>
            </a:rPr>
            <a:t> each year</a:t>
          </a:r>
        </a:p>
      </dgm:t>
      <dgm:extLst>
        <a:ext uri="{E40237B7-FDA0-4F09-8148-C483321AD2D9}">
          <dgm14:cNvPr xmlns:dgm14="http://schemas.microsoft.com/office/drawing/2010/diagram" id="0" name="" descr="5,000 charities&#10;Depend &#10;on CFC funding&#10; each year&#10;"/>
        </a:ext>
      </dgm:extLst>
    </dgm:pt>
    <dgm:pt modelId="{4651409A-17A9-4B4A-B555-A22AFA2405F8}" type="parTrans" cxnId="{065D062D-D610-470F-ACCD-CFDA1BBC318B}">
      <dgm:prSet/>
      <dgm:spPr/>
      <dgm:t>
        <a:bodyPr/>
        <a:lstStyle/>
        <a:p>
          <a:endParaRPr lang="en-US"/>
        </a:p>
      </dgm:t>
    </dgm:pt>
    <dgm:pt modelId="{DA46EA9D-5669-4F2B-8A9D-56CDEFCEE31A}" type="sibTrans" cxnId="{065D062D-D610-470F-ACCD-CFDA1BBC318B}">
      <dgm:prSet/>
      <dgm:spPr/>
      <dgm:t>
        <a:bodyPr/>
        <a:lstStyle/>
        <a:p>
          <a:endParaRPr lang="en-US"/>
        </a:p>
      </dgm:t>
    </dgm:pt>
    <dgm:pt modelId="{50B703D8-3845-4B9B-9C99-566F2B3D6675}">
      <dgm:prSet custT="1"/>
      <dgm:spPr>
        <a:solidFill>
          <a:srgbClr val="003479"/>
        </a:solidFill>
      </dgm:spPr>
      <dgm:t>
        <a:bodyPr/>
        <a:lstStyle/>
        <a:p>
          <a:r>
            <a:rPr lang="en-US" sz="6000" b="1" dirty="0">
              <a:latin typeface="Source Sans Pro" panose="020B0503030403020204" pitchFamily="34" charset="0"/>
              <a:ea typeface="Source Sans Pro" panose="020B0503030403020204" pitchFamily="34" charset="0"/>
            </a:rPr>
            <a:t>$8.7 billion </a:t>
          </a:r>
        </a:p>
        <a:p>
          <a:r>
            <a:rPr lang="en-US" sz="2800" baseline="0" dirty="0">
              <a:latin typeface="Source Sans Pro" panose="020B0503030403020204" pitchFamily="34" charset="0"/>
              <a:ea typeface="Source Sans Pro" panose="020B0503030403020204" pitchFamily="34" charset="0"/>
            </a:rPr>
            <a:t>One of the largest workplace giving campaigns in the world</a:t>
          </a:r>
          <a:endParaRPr lang="en-US" sz="2800" dirty="0">
            <a:latin typeface="Source Sans Pro" panose="020B0503030403020204" pitchFamily="34" charset="0"/>
            <a:ea typeface="Source Sans Pro" panose="020B0503030403020204" pitchFamily="34" charset="0"/>
          </a:endParaRPr>
        </a:p>
      </dgm:t>
      <dgm:extLst>
        <a:ext uri="{E40237B7-FDA0-4F09-8148-C483321AD2D9}">
          <dgm14:cNvPr xmlns:dgm14="http://schemas.microsoft.com/office/drawing/2010/diagram" id="0" name="" descr="$8.7 billion &#10;One of the largest workplace giving campaigns in the world&#10;"/>
        </a:ext>
      </dgm:extLst>
    </dgm:pt>
    <dgm:pt modelId="{D436B3F3-8C94-4C79-81CA-13BF4D35C747}" type="parTrans" cxnId="{ABDE061C-6A62-4351-9309-CC592F45E7CD}">
      <dgm:prSet/>
      <dgm:spPr/>
      <dgm:t>
        <a:bodyPr/>
        <a:lstStyle/>
        <a:p>
          <a:endParaRPr lang="en-US"/>
        </a:p>
      </dgm:t>
    </dgm:pt>
    <dgm:pt modelId="{585AD37D-B40B-4A09-9CDF-E94254F6DC3E}" type="sibTrans" cxnId="{ABDE061C-6A62-4351-9309-CC592F45E7CD}">
      <dgm:prSet/>
      <dgm:spPr/>
      <dgm:t>
        <a:bodyPr/>
        <a:lstStyle/>
        <a:p>
          <a:endParaRPr lang="en-US"/>
        </a:p>
      </dgm:t>
    </dgm:pt>
    <dgm:pt modelId="{F7D7D67B-EFF2-4EF6-99BF-BF1D23FB2876}" type="pres">
      <dgm:prSet presAssocID="{98EEC82D-EF1B-458C-94D6-C4877A92F710}" presName="diagram" presStyleCnt="0">
        <dgm:presLayoutVars>
          <dgm:dir/>
          <dgm:resizeHandles val="exact"/>
        </dgm:presLayoutVars>
      </dgm:prSet>
      <dgm:spPr/>
    </dgm:pt>
    <dgm:pt modelId="{5BBB76A5-1577-4DFB-9E64-0B2EB4C7F302}" type="pres">
      <dgm:prSet presAssocID="{971D0610-C716-45CD-8CF2-6CAC71725C90}" presName="node" presStyleLbl="node1" presStyleIdx="0" presStyleCnt="3" custScaleY="152548" custLinFactNeighborX="-445" custLinFactNeighborY="-11">
        <dgm:presLayoutVars>
          <dgm:bulletEnabled val="1"/>
        </dgm:presLayoutVars>
      </dgm:prSet>
      <dgm:spPr/>
    </dgm:pt>
    <dgm:pt modelId="{43EA628E-8A3E-4E46-8FE4-D27679D952B4}" type="pres">
      <dgm:prSet presAssocID="{A6042A7A-B846-4A23-8645-DAEE5C03406B}" presName="sibTrans" presStyleCnt="0"/>
      <dgm:spPr/>
    </dgm:pt>
    <dgm:pt modelId="{D67B6998-1A61-46B2-9251-FEEACB8E9B63}" type="pres">
      <dgm:prSet presAssocID="{E70DFE38-94E3-418C-AA56-585CA1B2ED53}" presName="node" presStyleLbl="node1" presStyleIdx="1" presStyleCnt="3" custScaleY="178007">
        <dgm:presLayoutVars>
          <dgm:bulletEnabled val="1"/>
        </dgm:presLayoutVars>
      </dgm:prSet>
      <dgm:spPr/>
    </dgm:pt>
    <dgm:pt modelId="{EB09F12E-5CF7-4F1C-B84D-9C4652310E80}" type="pres">
      <dgm:prSet presAssocID="{DA46EA9D-5669-4F2B-8A9D-56CDEFCEE31A}" presName="sibTrans" presStyleCnt="0"/>
      <dgm:spPr/>
    </dgm:pt>
    <dgm:pt modelId="{4E4CCA0A-9702-4B34-A906-C0FC9C0207C5}" type="pres">
      <dgm:prSet presAssocID="{50B703D8-3845-4B9B-9C99-566F2B3D6675}" presName="node" presStyleLbl="node1" presStyleIdx="2" presStyleCnt="3" custScaleY="198118">
        <dgm:presLayoutVars>
          <dgm:bulletEnabled val="1"/>
        </dgm:presLayoutVars>
      </dgm:prSet>
      <dgm:spPr/>
    </dgm:pt>
  </dgm:ptLst>
  <dgm:cxnLst>
    <dgm:cxn modelId="{F542BE12-5508-41EB-B736-8D53F250CE6F}" srcId="{98EEC82D-EF1B-458C-94D6-C4877A92F710}" destId="{971D0610-C716-45CD-8CF2-6CAC71725C90}" srcOrd="0" destOrd="0" parTransId="{2AC8C599-CD59-48AD-B7F4-977E4E024019}" sibTransId="{A6042A7A-B846-4A23-8645-DAEE5C03406B}"/>
    <dgm:cxn modelId="{ABDE061C-6A62-4351-9309-CC592F45E7CD}" srcId="{98EEC82D-EF1B-458C-94D6-C4877A92F710}" destId="{50B703D8-3845-4B9B-9C99-566F2B3D6675}" srcOrd="2" destOrd="0" parTransId="{D436B3F3-8C94-4C79-81CA-13BF4D35C747}" sibTransId="{585AD37D-B40B-4A09-9CDF-E94254F6DC3E}"/>
    <dgm:cxn modelId="{9DEF8027-67F9-4825-BD3C-0953A40CEBA3}" type="presOf" srcId="{E70DFE38-94E3-418C-AA56-585CA1B2ED53}" destId="{D67B6998-1A61-46B2-9251-FEEACB8E9B63}" srcOrd="0" destOrd="0" presId="urn:microsoft.com/office/officeart/2005/8/layout/default"/>
    <dgm:cxn modelId="{065D062D-D610-470F-ACCD-CFDA1BBC318B}" srcId="{98EEC82D-EF1B-458C-94D6-C4877A92F710}" destId="{E70DFE38-94E3-418C-AA56-585CA1B2ED53}" srcOrd="1" destOrd="0" parTransId="{4651409A-17A9-4B4A-B555-A22AFA2405F8}" sibTransId="{DA46EA9D-5669-4F2B-8A9D-56CDEFCEE31A}"/>
    <dgm:cxn modelId="{22596C4B-EC75-48D6-8ED3-18B8CD219678}" type="presOf" srcId="{50B703D8-3845-4B9B-9C99-566F2B3D6675}" destId="{4E4CCA0A-9702-4B34-A906-C0FC9C0207C5}" srcOrd="0" destOrd="0" presId="urn:microsoft.com/office/officeart/2005/8/layout/default"/>
    <dgm:cxn modelId="{6016B36F-198D-4457-B462-701B59698E7F}" type="presOf" srcId="{971D0610-C716-45CD-8CF2-6CAC71725C90}" destId="{5BBB76A5-1577-4DFB-9E64-0B2EB4C7F302}" srcOrd="0" destOrd="0" presId="urn:microsoft.com/office/officeart/2005/8/layout/default"/>
    <dgm:cxn modelId="{50227BD9-A128-4586-82EB-FBF826B1C63B}" type="presOf" srcId="{98EEC82D-EF1B-458C-94D6-C4877A92F710}" destId="{F7D7D67B-EFF2-4EF6-99BF-BF1D23FB2876}" srcOrd="0" destOrd="0" presId="urn:microsoft.com/office/officeart/2005/8/layout/default"/>
    <dgm:cxn modelId="{30B1BC8E-E54E-47BE-BC45-FBD49627C760}" type="presParOf" srcId="{F7D7D67B-EFF2-4EF6-99BF-BF1D23FB2876}" destId="{5BBB76A5-1577-4DFB-9E64-0B2EB4C7F302}" srcOrd="0" destOrd="0" presId="urn:microsoft.com/office/officeart/2005/8/layout/default"/>
    <dgm:cxn modelId="{BB862C2C-BF83-4FF3-8840-C46D997AB941}" type="presParOf" srcId="{F7D7D67B-EFF2-4EF6-99BF-BF1D23FB2876}" destId="{43EA628E-8A3E-4E46-8FE4-D27679D952B4}" srcOrd="1" destOrd="0" presId="urn:microsoft.com/office/officeart/2005/8/layout/default"/>
    <dgm:cxn modelId="{B507B027-A7C4-40AD-AED7-2049B8E7FDC1}" type="presParOf" srcId="{F7D7D67B-EFF2-4EF6-99BF-BF1D23FB2876}" destId="{D67B6998-1A61-46B2-9251-FEEACB8E9B63}" srcOrd="2" destOrd="0" presId="urn:microsoft.com/office/officeart/2005/8/layout/default"/>
    <dgm:cxn modelId="{2A4B6D81-AEBE-4E45-8014-2DED35321558}" type="presParOf" srcId="{F7D7D67B-EFF2-4EF6-99BF-BF1D23FB2876}" destId="{EB09F12E-5CF7-4F1C-B84D-9C4652310E80}" srcOrd="3" destOrd="0" presId="urn:microsoft.com/office/officeart/2005/8/layout/default"/>
    <dgm:cxn modelId="{8E55F4DA-63B2-4921-A455-D5E9E3AD0AAE}" type="presParOf" srcId="{F7D7D67B-EFF2-4EF6-99BF-BF1D23FB2876}" destId="{4E4CCA0A-9702-4B34-A906-C0FC9C0207C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BB76A5-1577-4DFB-9E64-0B2EB4C7F302}">
      <dsp:nvSpPr>
        <dsp:cNvPr id="0" name=""/>
        <dsp:cNvSpPr/>
      </dsp:nvSpPr>
      <dsp:spPr>
        <a:xfrm>
          <a:off x="0" y="773925"/>
          <a:ext cx="3582797" cy="327929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baseline="0" dirty="0">
              <a:latin typeface="Source Sans Pro" panose="020B0503030403020204" pitchFamily="34" charset="0"/>
              <a:ea typeface="Source Sans Pro" panose="020B0503030403020204" pitchFamily="34" charset="0"/>
            </a:rPr>
            <a:t>60+ years</a:t>
          </a:r>
        </a:p>
        <a:p>
          <a:pPr marL="0" lvl="0" indent="0" algn="ctr" defTabSz="2667000">
            <a:lnSpc>
              <a:spcPct val="90000"/>
            </a:lnSpc>
            <a:spcBef>
              <a:spcPct val="0"/>
            </a:spcBef>
            <a:spcAft>
              <a:spcPct val="35000"/>
            </a:spcAft>
            <a:buNone/>
          </a:pPr>
          <a:r>
            <a:rPr lang="en-US" sz="2800" kern="1200" baseline="0" dirty="0">
              <a:latin typeface="Source Sans Pro" panose="020B0503030403020204" pitchFamily="34" charset="0"/>
              <a:ea typeface="Source Sans Pro" panose="020B0503030403020204" pitchFamily="34" charset="0"/>
            </a:rPr>
            <a:t>Of Federal tradition and generosity</a:t>
          </a:r>
          <a:endParaRPr lang="en-US" sz="2800" kern="1200" dirty="0">
            <a:latin typeface="Source Sans Pro" panose="020B0503030403020204" pitchFamily="34" charset="0"/>
            <a:ea typeface="Source Sans Pro" panose="020B0503030403020204" pitchFamily="34" charset="0"/>
          </a:endParaRPr>
        </a:p>
      </dsp:txBody>
      <dsp:txXfrm>
        <a:off x="0" y="773925"/>
        <a:ext cx="3582797" cy="3279291"/>
      </dsp:txXfrm>
    </dsp:sp>
    <dsp:sp modelId="{D67B6998-1A61-46B2-9251-FEEACB8E9B63}">
      <dsp:nvSpPr>
        <dsp:cNvPr id="0" name=""/>
        <dsp:cNvSpPr/>
      </dsp:nvSpPr>
      <dsp:spPr>
        <a:xfrm>
          <a:off x="3941077" y="500518"/>
          <a:ext cx="3582797" cy="3826578"/>
        </a:xfrm>
        <a:prstGeom prst="rect">
          <a:avLst/>
        </a:prstGeom>
        <a:solidFill>
          <a:srgbClr val="58595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baseline="0" dirty="0">
              <a:latin typeface="Source Sans Pro" panose="020B0503030403020204" pitchFamily="34" charset="0"/>
              <a:ea typeface="Source Sans Pro" panose="020B0503030403020204" pitchFamily="34" charset="0"/>
            </a:rPr>
            <a:t>5,000 charities</a:t>
          </a:r>
        </a:p>
        <a:p>
          <a:pPr marL="0" lvl="0" indent="0" algn="ctr" defTabSz="2667000">
            <a:lnSpc>
              <a:spcPct val="90000"/>
            </a:lnSpc>
            <a:spcBef>
              <a:spcPct val="0"/>
            </a:spcBef>
            <a:spcAft>
              <a:spcPts val="0"/>
            </a:spcAft>
            <a:buNone/>
          </a:pPr>
          <a:r>
            <a:rPr lang="en-US" sz="2800" kern="1200" baseline="0" dirty="0">
              <a:latin typeface="Source Sans Pro" panose="020B0503030403020204" pitchFamily="34" charset="0"/>
              <a:ea typeface="Source Sans Pro" panose="020B0503030403020204" pitchFamily="34" charset="0"/>
            </a:rPr>
            <a:t>Depend </a:t>
          </a:r>
        </a:p>
        <a:p>
          <a:pPr marL="0" lvl="0" indent="0" algn="ctr" defTabSz="2667000">
            <a:lnSpc>
              <a:spcPct val="90000"/>
            </a:lnSpc>
            <a:spcBef>
              <a:spcPct val="0"/>
            </a:spcBef>
            <a:spcAft>
              <a:spcPts val="0"/>
            </a:spcAft>
            <a:buNone/>
          </a:pPr>
          <a:r>
            <a:rPr lang="en-US" sz="2800" kern="1200" baseline="0" dirty="0">
              <a:latin typeface="Source Sans Pro" panose="020B0503030403020204" pitchFamily="34" charset="0"/>
              <a:ea typeface="Source Sans Pro" panose="020B0503030403020204" pitchFamily="34" charset="0"/>
            </a:rPr>
            <a:t>on CFC funding</a:t>
          </a:r>
        </a:p>
        <a:p>
          <a:pPr marL="0" lvl="0" indent="0" algn="ctr" defTabSz="2667000">
            <a:lnSpc>
              <a:spcPct val="90000"/>
            </a:lnSpc>
            <a:spcBef>
              <a:spcPct val="0"/>
            </a:spcBef>
            <a:spcAft>
              <a:spcPts val="0"/>
            </a:spcAft>
            <a:buNone/>
          </a:pPr>
          <a:r>
            <a:rPr lang="en-US" sz="2800" kern="1200" baseline="0" dirty="0">
              <a:latin typeface="Source Sans Pro" panose="020B0503030403020204" pitchFamily="34" charset="0"/>
              <a:ea typeface="Source Sans Pro" panose="020B0503030403020204" pitchFamily="34" charset="0"/>
            </a:rPr>
            <a:t> each year</a:t>
          </a:r>
        </a:p>
      </dsp:txBody>
      <dsp:txXfrm>
        <a:off x="3941077" y="500518"/>
        <a:ext cx="3582797" cy="3826578"/>
      </dsp:txXfrm>
    </dsp:sp>
    <dsp:sp modelId="{4E4CCA0A-9702-4B34-A906-C0FC9C0207C5}">
      <dsp:nvSpPr>
        <dsp:cNvPr id="0" name=""/>
        <dsp:cNvSpPr/>
      </dsp:nvSpPr>
      <dsp:spPr>
        <a:xfrm>
          <a:off x="7882154" y="284357"/>
          <a:ext cx="3582797" cy="4258900"/>
        </a:xfrm>
        <a:prstGeom prst="rect">
          <a:avLst/>
        </a:prstGeom>
        <a:solidFill>
          <a:srgbClr val="00347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b="1" kern="1200" dirty="0">
              <a:latin typeface="Source Sans Pro" panose="020B0503030403020204" pitchFamily="34" charset="0"/>
              <a:ea typeface="Source Sans Pro" panose="020B0503030403020204" pitchFamily="34" charset="0"/>
            </a:rPr>
            <a:t>$8.7 billion </a:t>
          </a:r>
        </a:p>
        <a:p>
          <a:pPr marL="0" lvl="0" indent="0" algn="ctr" defTabSz="2667000">
            <a:lnSpc>
              <a:spcPct val="90000"/>
            </a:lnSpc>
            <a:spcBef>
              <a:spcPct val="0"/>
            </a:spcBef>
            <a:spcAft>
              <a:spcPct val="35000"/>
            </a:spcAft>
            <a:buNone/>
          </a:pPr>
          <a:r>
            <a:rPr lang="en-US" sz="2800" kern="1200" baseline="0" dirty="0">
              <a:latin typeface="Source Sans Pro" panose="020B0503030403020204" pitchFamily="34" charset="0"/>
              <a:ea typeface="Source Sans Pro" panose="020B0503030403020204" pitchFamily="34" charset="0"/>
            </a:rPr>
            <a:t>One of the largest workplace giving campaigns in the world</a:t>
          </a:r>
          <a:endParaRPr lang="en-US" sz="2800" kern="1200" dirty="0">
            <a:latin typeface="Source Sans Pro" panose="020B0503030403020204" pitchFamily="34" charset="0"/>
            <a:ea typeface="Source Sans Pro" panose="020B0503030403020204" pitchFamily="34" charset="0"/>
          </a:endParaRPr>
        </a:p>
      </dsp:txBody>
      <dsp:txXfrm>
        <a:off x="7882154" y="284357"/>
        <a:ext cx="3582797" cy="42589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Source Sans Pro" panose="020B0503030403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51D1B1-B4B9-4243-B75F-AD1A160FE935}" type="datetimeFigureOut">
              <a:rPr lang="en-US" smtClean="0">
                <a:latin typeface="Source Sans Pro" panose="020B0503030403020204" pitchFamily="34" charset="0"/>
              </a:rPr>
              <a:t>8/15/2024</a:t>
            </a:fld>
            <a:endParaRPr lang="en-US" dirty="0">
              <a:latin typeface="Source Sans Pro" panose="020B0503030403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Source Sans Pro" panose="020B0503030403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ABC999-1571-9445-840A-AC9E974A1E0C}" type="slidenum">
              <a:rPr lang="en-US" smtClean="0">
                <a:latin typeface="Source Sans Pro" panose="020B0503030403020204" pitchFamily="34" charset="0"/>
              </a:rPr>
              <a:t>‹#›</a:t>
            </a:fld>
            <a:endParaRPr lang="en-US" dirty="0">
              <a:latin typeface="Source Sans Pro" panose="020B0503030403020204" pitchFamily="34" charset="0"/>
            </a:endParaRPr>
          </a:p>
        </p:txBody>
      </p:sp>
    </p:spTree>
    <p:extLst>
      <p:ext uri="{BB962C8B-B14F-4D97-AF65-F5344CB8AC3E}">
        <p14:creationId xmlns:p14="http://schemas.microsoft.com/office/powerpoint/2010/main" val="683161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Source Sans Pro" panose="020B0503030403020204" pitchFamily="34" charset="0"/>
              </a:defRPr>
            </a:lvl1pPr>
          </a:lstStyle>
          <a:p>
            <a:endParaRPr lang="uk-U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Source Sans Pro" panose="020B0503030403020204" pitchFamily="34" charset="0"/>
              </a:defRPr>
            </a:lvl1pPr>
          </a:lstStyle>
          <a:p>
            <a:fld id="{FB027185-10FB-4A57-B3F0-45136A811A24}" type="datetimeFigureOut">
              <a:rPr lang="uk-UA" smtClean="0"/>
              <a:pPr/>
              <a:t>15.08.2024</a:t>
            </a:fld>
            <a:endParaRPr lang="uk-U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uk-U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Source Sans Pro" panose="020B0503030403020204" pitchFamily="34" charset="0"/>
              </a:defRPr>
            </a:lvl1pPr>
          </a:lstStyle>
          <a:p>
            <a:endParaRPr lang="uk-U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Source Sans Pro" panose="020B0503030403020204" pitchFamily="34" charset="0"/>
              </a:defRPr>
            </a:lvl1pPr>
          </a:lstStyle>
          <a:p>
            <a:fld id="{BD9C3A12-1E0F-412B-B376-8089A55D946C}" type="slidenum">
              <a:rPr lang="uk-UA" smtClean="0"/>
              <a:pPr/>
              <a:t>‹#›</a:t>
            </a:fld>
            <a:endParaRPr lang="uk-UA" dirty="0"/>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511937" rtl="0" eaLnBrk="1" latinLnBrk="0" hangingPunct="1">
      <a:defRPr sz="672" b="0" i="0" kern="1200">
        <a:solidFill>
          <a:schemeClr val="tx1"/>
        </a:solidFill>
        <a:latin typeface="Source Sans Pro" panose="020B0503030403020204" pitchFamily="34" charset="0"/>
        <a:ea typeface="+mn-ea"/>
        <a:cs typeface="+mn-cs"/>
      </a:defRPr>
    </a:lvl1pPr>
    <a:lvl2pPr marL="255969" algn="l" defTabSz="511937" rtl="0" eaLnBrk="1" latinLnBrk="0" hangingPunct="1">
      <a:defRPr sz="672" b="0" i="0" kern="1200">
        <a:solidFill>
          <a:schemeClr val="tx1"/>
        </a:solidFill>
        <a:latin typeface="Source Sans Pro" panose="020B0503030403020204" pitchFamily="34" charset="0"/>
        <a:ea typeface="+mn-ea"/>
        <a:cs typeface="+mn-cs"/>
      </a:defRPr>
    </a:lvl2pPr>
    <a:lvl3pPr marL="511937" algn="l" defTabSz="511937" rtl="0" eaLnBrk="1" latinLnBrk="0" hangingPunct="1">
      <a:defRPr sz="672" b="0" i="0" kern="1200">
        <a:solidFill>
          <a:schemeClr val="tx1"/>
        </a:solidFill>
        <a:latin typeface="Source Sans Pro" panose="020B0503030403020204" pitchFamily="34" charset="0"/>
        <a:ea typeface="+mn-ea"/>
        <a:cs typeface="+mn-cs"/>
      </a:defRPr>
    </a:lvl3pPr>
    <a:lvl4pPr marL="767905" algn="l" defTabSz="511937" rtl="0" eaLnBrk="1" latinLnBrk="0" hangingPunct="1">
      <a:defRPr sz="672" b="0" i="0" kern="1200">
        <a:solidFill>
          <a:schemeClr val="tx1"/>
        </a:solidFill>
        <a:latin typeface="Source Sans Pro" panose="020B0503030403020204" pitchFamily="34" charset="0"/>
        <a:ea typeface="+mn-ea"/>
        <a:cs typeface="+mn-cs"/>
      </a:defRPr>
    </a:lvl4pPr>
    <a:lvl5pPr marL="1023874" algn="l" defTabSz="511937" rtl="0" eaLnBrk="1" latinLnBrk="0" hangingPunct="1">
      <a:defRPr sz="672" b="0" i="0" kern="1200">
        <a:solidFill>
          <a:schemeClr val="tx1"/>
        </a:solidFill>
        <a:latin typeface="Source Sans Pro" panose="020B0503030403020204" pitchFamily="34" charset="0"/>
        <a:ea typeface="+mn-ea"/>
        <a:cs typeface="+mn-cs"/>
      </a:defRPr>
    </a:lvl5pPr>
    <a:lvl6pPr marL="1279843" algn="l" defTabSz="511937" rtl="0" eaLnBrk="1" latinLnBrk="0" hangingPunct="1">
      <a:defRPr sz="672" kern="1200">
        <a:solidFill>
          <a:schemeClr val="tx1"/>
        </a:solidFill>
        <a:latin typeface="+mn-lt"/>
        <a:ea typeface="+mn-ea"/>
        <a:cs typeface="+mn-cs"/>
      </a:defRPr>
    </a:lvl6pPr>
    <a:lvl7pPr marL="1535811" algn="l" defTabSz="511937" rtl="0" eaLnBrk="1" latinLnBrk="0" hangingPunct="1">
      <a:defRPr sz="672" kern="1200">
        <a:solidFill>
          <a:schemeClr val="tx1"/>
        </a:solidFill>
        <a:latin typeface="+mn-lt"/>
        <a:ea typeface="+mn-ea"/>
        <a:cs typeface="+mn-cs"/>
      </a:defRPr>
    </a:lvl7pPr>
    <a:lvl8pPr marL="1791780" algn="l" defTabSz="511937" rtl="0" eaLnBrk="1" latinLnBrk="0" hangingPunct="1">
      <a:defRPr sz="672" kern="1200">
        <a:solidFill>
          <a:schemeClr val="tx1"/>
        </a:solidFill>
        <a:latin typeface="+mn-lt"/>
        <a:ea typeface="+mn-ea"/>
        <a:cs typeface="+mn-cs"/>
      </a:defRPr>
    </a:lvl8pPr>
    <a:lvl9pPr marL="2047748" algn="l" defTabSz="511937" rtl="0" eaLnBrk="1" latinLnBrk="0" hangingPunct="1">
      <a:defRPr sz="67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Source Sans Pro" panose="020B0503030403020204" pitchFamily="34" charset="0"/>
                <a:ea typeface="Source Sans Pro" panose="020B0503030403020204" pitchFamily="34" charset="0"/>
                <a:cs typeface="Calibri"/>
              </a:rPr>
              <a:t>Welcome to the 2024 Combined Federal Campaign, also known as the “CFC.” [Introduce</a:t>
            </a:r>
            <a:r>
              <a:rPr lang="en-US" sz="800" b="0" i="0" kern="1200" baseline="0" dirty="0">
                <a:solidFill>
                  <a:schemeClr val="tx1"/>
                </a:solidFill>
                <a:effectLst/>
                <a:latin typeface="Source Sans Pro" panose="020B0503030403020204" pitchFamily="34" charset="0"/>
                <a:ea typeface="Source Sans Pro" panose="020B0503030403020204" pitchFamily="34" charset="0"/>
                <a:cs typeface="Calibri"/>
              </a:rPr>
              <a:t> yourself.] </a:t>
            </a:r>
            <a:endParaRPr lang="en-US" sz="800" b="0" i="0" kern="1200" dirty="0">
              <a:solidFill>
                <a:schemeClr val="tx1"/>
              </a:solidFill>
              <a:effectLst/>
              <a:latin typeface="Source Sans Pro" panose="020B0503030403020204" pitchFamily="34" charset="0"/>
              <a:ea typeface="Source Sans Pro" panose="020B0503030403020204" pitchFamily="34" charset="0"/>
              <a:cs typeface="Calibri"/>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Source Sans Pro" panose="020B0503030403020204" pitchFamily="34" charset="0"/>
                <a:ea typeface="Source Sans Pro" panose="020B0503030403020204" pitchFamily="34" charset="0"/>
                <a:cs typeface="Calibri"/>
              </a:rPr>
              <a:t>Thank you for attending today’s Campaign Worker Training session. I am so glad you are here. During the next hour, I am going to show you how by inviting your co-workers to join the CFC, you will have a huge positive impact on the world around you. </a:t>
            </a:r>
            <a:endParaRPr lang="en-US" sz="800" b="0" i="0" dirty="0">
              <a:solidFill>
                <a:srgbClr val="444444"/>
              </a:solidFill>
              <a:effectLst/>
              <a:latin typeface="Source Sans Pro" panose="020B0503030403020204" pitchFamily="34" charset="0"/>
              <a:ea typeface="Source Sans Pro" panose="020B0503030403020204" pitchFamily="34" charset="0"/>
              <a:cs typeface="Calibri"/>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1</a:t>
            </a:fld>
            <a:endParaRPr lang="uk-UA"/>
          </a:p>
        </p:txBody>
      </p:sp>
    </p:spTree>
    <p:extLst>
      <p:ext uri="{BB962C8B-B14F-4D97-AF65-F5344CB8AC3E}">
        <p14:creationId xmlns:p14="http://schemas.microsoft.com/office/powerpoint/2010/main" val="1070724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What do I mean by your unit getting credit for your donation? Well, one of the benefits of giving through the CFC is that you get to be a part of the CFC community and support your installation/unit/agency/office fundraising goal. In order to ensure that your organization receives “credit” for the donations of your colleagues is for everyone to use the correct “CFC unit code” (a special 6-digit number assigned to your unit) and “ZIP code” (this needs to be the ZIP code of your </a:t>
            </a:r>
            <a:r>
              <a:rPr lang="en-US" b="1" dirty="0">
                <a:latin typeface="Source Sans Pro" panose="020B0503030403020204" pitchFamily="34" charset="0"/>
              </a:rPr>
              <a:t>LOCAL</a:t>
            </a:r>
            <a:r>
              <a:rPr lang="en-US" dirty="0">
                <a:latin typeface="Source Sans Pro" panose="020B0503030403020204" pitchFamily="34" charset="0"/>
              </a:rPr>
              <a:t> office, not your home). When you give online, using a paper pledge form, or via the mobile app you will have the opportunity to enter these important identifiers. So be sure your co-workers know what these are!</a:t>
            </a:r>
          </a:p>
        </p:txBody>
      </p:sp>
      <p:sp>
        <p:nvSpPr>
          <p:cNvPr id="4" name="Slide Number Placeholder 3"/>
          <p:cNvSpPr>
            <a:spLocks noGrp="1"/>
          </p:cNvSpPr>
          <p:nvPr>
            <p:ph type="sldNum" sz="quarter" idx="5"/>
          </p:nvPr>
        </p:nvSpPr>
        <p:spPr/>
        <p:txBody>
          <a:bodyPr/>
          <a:lstStyle/>
          <a:p>
            <a:fld id="{BD9C3A12-1E0F-412B-B376-8089A55D946C}" type="slidenum">
              <a:rPr lang="uk-UA" smtClean="0"/>
              <a:pPr/>
              <a:t>10</a:t>
            </a:fld>
            <a:endParaRPr lang="uk-UA"/>
          </a:p>
        </p:txBody>
      </p:sp>
    </p:spTree>
    <p:extLst>
      <p:ext uri="{BB962C8B-B14F-4D97-AF65-F5344CB8AC3E}">
        <p14:creationId xmlns:p14="http://schemas.microsoft.com/office/powerpoint/2010/main" val="3596620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Source Sans Pro" panose="020B0503030403020204" pitchFamily="34" charset="0"/>
                <a:ea typeface="Source Sans Pro" panose="020B0503030403020204" pitchFamily="34" charset="0"/>
              </a:rPr>
              <a:t>Another benefit of the CFC is that Federal employees can also pledge volunteer hours to charities that accept them. You will know which charities accept them by looking for the hand icon next to the charity in the Charity List. Charities will often have in person and virtual volunteer opportunities. And now, donors who pledged via the Online Giving System can record the hours they have fulfilled through out the year. </a:t>
            </a:r>
          </a:p>
          <a:p>
            <a:endParaRPr lang="en-US" sz="1000" dirty="0">
              <a:latin typeface="Source Sans Pro" panose="020B0503030403020204" pitchFamily="34" charset="0"/>
              <a:ea typeface="Source Sans Pro" panose="020B0503030403020204" pitchFamily="34" charset="0"/>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latin typeface="Source Sans Pro" panose="020B0503030403020204" pitchFamily="34" charset="0"/>
                <a:ea typeface="Source Sans Pro" panose="020B0503030403020204" pitchFamily="34" charset="0"/>
              </a:rPr>
              <a:t>You can even record group volunteer activities through the CFC’s Online Giving System. Planning a group volunteer activity is a great team-building exercise, a wonderful way to promote the CFC, and exposes your colleagues to the amazing work CFC charities do in your community. You will need to work within your agency guidelines when planning a group volunteer project. You will also need to work with your OC to assure the fair and equitable selection of a charity with which to volunteer.</a:t>
            </a:r>
          </a:p>
          <a:p>
            <a:endParaRPr lang="en-US" sz="1000" dirty="0">
              <a:latin typeface="Source Sans Pro" panose="020B0503030403020204" pitchFamily="34" charset="0"/>
              <a:ea typeface="Source Sans Pro" panose="020B0503030403020204" pitchFamily="34" charset="0"/>
            </a:endParaRPr>
          </a:p>
          <a:p>
            <a:r>
              <a:rPr lang="en-US" sz="1000" dirty="0">
                <a:latin typeface="Source Sans Pro" panose="020B0503030403020204" pitchFamily="34" charset="0"/>
                <a:ea typeface="Source Sans Pro" panose="020B0503030403020204" pitchFamily="34" charset="0"/>
              </a:rPr>
              <a:t>And just a note, the CFC values the volunteer hours pledged and those dollars are added to the fundraising totals for each office/unit/agency. So that can be a nice bump for your campaign totals.</a:t>
            </a:r>
          </a:p>
          <a:p>
            <a:endParaRPr lang="en-US" sz="1000" dirty="0">
              <a:latin typeface="Source Sans Pro" panose="020B0503030403020204" pitchFamily="34" charset="0"/>
              <a:ea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11</a:t>
            </a:fld>
            <a:endParaRPr lang="uk-UA"/>
          </a:p>
        </p:txBody>
      </p:sp>
    </p:spTree>
    <p:extLst>
      <p:ext uri="{BB962C8B-B14F-4D97-AF65-F5344CB8AC3E}">
        <p14:creationId xmlns:p14="http://schemas.microsoft.com/office/powerpoint/2010/main" val="574108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Ok! Now that you know a little about the CFC and how it works, let’s talk about your role as a campaign worker.</a:t>
            </a:r>
          </a:p>
        </p:txBody>
      </p:sp>
      <p:sp>
        <p:nvSpPr>
          <p:cNvPr id="4" name="Slide Number Placeholder 3"/>
          <p:cNvSpPr>
            <a:spLocks noGrp="1"/>
          </p:cNvSpPr>
          <p:nvPr>
            <p:ph type="sldNum" sz="quarter" idx="5"/>
          </p:nvPr>
        </p:nvSpPr>
        <p:spPr/>
        <p:txBody>
          <a:bodyPr/>
          <a:lstStyle/>
          <a:p>
            <a:fld id="{BD9C3A12-1E0F-412B-B376-8089A55D946C}" type="slidenum">
              <a:rPr lang="uk-UA" smtClean="0"/>
              <a:pPr/>
              <a:t>12</a:t>
            </a:fld>
            <a:endParaRPr lang="uk-UA"/>
          </a:p>
        </p:txBody>
      </p:sp>
    </p:spTree>
    <p:extLst>
      <p:ext uri="{BB962C8B-B14F-4D97-AF65-F5344CB8AC3E}">
        <p14:creationId xmlns:p14="http://schemas.microsoft.com/office/powerpoint/2010/main" val="353730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Source Sans Pro" panose="020B0503030403020204" pitchFamily="34" charset="0"/>
                <a:ea typeface="Source Sans Pro" panose="020B0503030403020204" pitchFamily="34" charset="0"/>
              </a:rPr>
              <a:t>Thousands of campaign workers (like you!) throughout the Federal government make the CFC possible every year. As a campaign worker, you will inspire your colleagues by sharing how they can make an impact through the CFC. </a:t>
            </a:r>
          </a:p>
          <a:p>
            <a:endParaRPr lang="en-US" sz="1000" dirty="0">
              <a:latin typeface="Source Sans Pro" panose="020B0503030403020204" pitchFamily="34" charset="0"/>
              <a:ea typeface="Source Sans Pro" panose="020B0503030403020204" pitchFamily="34" charset="0"/>
            </a:endParaRPr>
          </a:p>
          <a:p>
            <a:r>
              <a:rPr lang="en-US" sz="1000" dirty="0">
                <a:latin typeface="Source Sans Pro" panose="020B0503030403020204" pitchFamily="34" charset="0"/>
                <a:ea typeface="Source Sans Pro" panose="020B0503030403020204" pitchFamily="34" charset="0"/>
              </a:rPr>
              <a:t>Within each campaign location/agency/office/military installation, there is typically a Campaign Manager/Coordinator who leads the CFC effort. To help implement the CFC, the Campaign Manager/Coordinator recruits a team of Keyworkers. Campaign Manager/Coordinators may also involve people from technology, communications, public affairs, legal, etc. as a part of their internal CFC team.</a:t>
            </a:r>
          </a:p>
          <a:p>
            <a:endParaRPr lang="en-US" sz="1000" dirty="0">
              <a:latin typeface="Source Sans Pro" panose="020B0503030403020204" pitchFamily="34" charset="0"/>
              <a:ea typeface="Source Sans Pro" panose="020B0503030403020204" pitchFamily="34" charset="0"/>
            </a:endParaRPr>
          </a:p>
          <a:p>
            <a:r>
              <a:rPr lang="en-US" sz="1000" dirty="0">
                <a:latin typeface="Source Sans Pro" panose="020B0503030403020204" pitchFamily="34" charset="0"/>
                <a:ea typeface="Source Sans Pro" panose="020B0503030403020204" pitchFamily="34" charset="0"/>
              </a:rPr>
              <a:t>Typically, Campaign Managers/Coordinators develop a campaign plan, get overarching leadership support, and recruit, inspire, and support a group of Keyworkers.</a:t>
            </a:r>
          </a:p>
          <a:p>
            <a:endParaRPr lang="en-US" sz="1000" dirty="0">
              <a:latin typeface="Source Sans Pro" panose="020B0503030403020204" pitchFamily="34" charset="0"/>
              <a:ea typeface="Source Sans Pro" panose="020B0503030403020204" pitchFamily="34" charset="0"/>
            </a:endParaRPr>
          </a:p>
          <a:p>
            <a:r>
              <a:rPr lang="en-US" sz="1000" dirty="0">
                <a:latin typeface="Source Sans Pro" panose="020B0503030403020204" pitchFamily="34" charset="0"/>
                <a:ea typeface="Source Sans Pro" panose="020B0503030403020204" pitchFamily="34" charset="0"/>
              </a:rPr>
              <a:t>And typically, Keyworkers are responsible for talking with their assigned group of co-workers about the CFC.</a:t>
            </a:r>
          </a:p>
          <a:p>
            <a:endParaRPr lang="en-US" sz="1000" dirty="0">
              <a:latin typeface="Source Sans Pro" panose="020B0503030403020204" pitchFamily="34" charset="0"/>
              <a:ea typeface="Source Sans Pro" panose="020B0503030403020204" pitchFamily="34" charset="0"/>
            </a:endParaRPr>
          </a:p>
          <a:p>
            <a:r>
              <a:rPr lang="en-US" sz="1000" dirty="0">
                <a:latin typeface="Source Sans Pro" panose="020B0503030403020204" pitchFamily="34" charset="0"/>
                <a:ea typeface="Source Sans Pro" panose="020B0503030403020204" pitchFamily="34" charset="0"/>
              </a:rPr>
              <a:t>These roles are somewhat fluid. More and more we are seeing Campaign Manager/Coordinator and Keyworkers collaborating on tasks. BUT, the most important thing is: </a:t>
            </a:r>
          </a:p>
          <a:p>
            <a:endParaRPr lang="en-US" sz="1000" dirty="0">
              <a:latin typeface="Source Sans Pro" panose="020B0503030403020204" pitchFamily="34" charset="0"/>
              <a:ea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13</a:t>
            </a:fld>
            <a:endParaRPr lang="uk-UA"/>
          </a:p>
        </p:txBody>
      </p:sp>
    </p:spTree>
    <p:extLst>
      <p:ext uri="{BB962C8B-B14F-4D97-AF65-F5344CB8AC3E}">
        <p14:creationId xmlns:p14="http://schemas.microsoft.com/office/powerpoint/2010/main" val="2788940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Source Sans Pro" panose="020B0503030403020204" pitchFamily="34" charset="0"/>
                <a:ea typeface="Source Sans Pro" panose="020B0503030403020204" pitchFamily="34" charset="0"/>
              </a:rPr>
              <a:t>There is a regulatory requirement to have a CFC in all departments and agencies. And as a campaign worker, you want the CFC to be as successful as possible. </a:t>
            </a:r>
            <a:r>
              <a:rPr lang="en-US" sz="1000" b="1" dirty="0">
                <a:latin typeface="Source Sans Pro" panose="020B0503030403020204" pitchFamily="34" charset="0"/>
                <a:ea typeface="Source Sans Pro" panose="020B0503030403020204" pitchFamily="34" charset="0"/>
              </a:rPr>
              <a:t>Your #1 goal is to invite all of your colleagues to give through the CFC. It really is that simple</a:t>
            </a:r>
            <a:r>
              <a:rPr lang="en-US" sz="1000" dirty="0">
                <a:latin typeface="Source Sans Pro" panose="020B0503030403020204" pitchFamily="34" charset="0"/>
                <a:ea typeface="Source Sans Pro" panose="020B0503030403020204" pitchFamily="34" charset="0"/>
              </a:rPr>
              <a:t>. This is a voluntary campaign, so whether someone chooses to give and how much they choose to give and which charities they choose to support are very personal decisions. All you have to do is make sure they know about the CFC, know why the CFC is important, know how to give, and have been invited to participate. </a:t>
            </a:r>
            <a:r>
              <a:rPr lang="en-US" sz="1000" dirty="0">
                <a:latin typeface="Source Sans Pro" panose="020B0503030403020204" pitchFamily="34" charset="0"/>
                <a:ea typeface="Source Sans Pro" panose="020B0503030403020204" pitchFamily="34" charset="0"/>
                <a:cs typeface="Open Sans Regular"/>
              </a:rPr>
              <a:t>This entire training will be geared towards helping you accomplish this task. </a:t>
            </a:r>
          </a:p>
        </p:txBody>
      </p:sp>
      <p:sp>
        <p:nvSpPr>
          <p:cNvPr id="4" name="Slide Number Placeholder 3"/>
          <p:cNvSpPr>
            <a:spLocks noGrp="1"/>
          </p:cNvSpPr>
          <p:nvPr>
            <p:ph type="sldNum" sz="quarter" idx="5"/>
          </p:nvPr>
        </p:nvSpPr>
        <p:spPr/>
        <p:txBody>
          <a:bodyPr/>
          <a:lstStyle/>
          <a:p>
            <a:fld id="{BD9C3A12-1E0F-412B-B376-8089A55D946C}" type="slidenum">
              <a:rPr lang="uk-UA" smtClean="0"/>
              <a:pPr/>
              <a:t>14</a:t>
            </a:fld>
            <a:endParaRPr lang="uk-UA"/>
          </a:p>
        </p:txBody>
      </p:sp>
    </p:spTree>
    <p:extLst>
      <p:ext uri="{BB962C8B-B14F-4D97-AF65-F5344CB8AC3E}">
        <p14:creationId xmlns:p14="http://schemas.microsoft.com/office/powerpoint/2010/main" val="1397909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Now, let’s start to break down how you can achieve that goal of ensuring that all of your co-workers have been invited to give through the CFC. Historical results have shown there are three things you can do as a campaign worker to ensure the success of the CFC at your location. I am going to walk through each of them and provide some examples on how to accomplish each. And this is what I was talking about earlier, Campaign Managers/Coordinators and Keyworkers may partner to accomplish these things. </a:t>
            </a:r>
          </a:p>
        </p:txBody>
      </p:sp>
      <p:sp>
        <p:nvSpPr>
          <p:cNvPr id="4" name="Slide Number Placeholder 3"/>
          <p:cNvSpPr>
            <a:spLocks noGrp="1"/>
          </p:cNvSpPr>
          <p:nvPr>
            <p:ph type="sldNum" sz="quarter" idx="5"/>
          </p:nvPr>
        </p:nvSpPr>
        <p:spPr/>
        <p:txBody>
          <a:bodyPr/>
          <a:lstStyle/>
          <a:p>
            <a:fld id="{BD9C3A12-1E0F-412B-B376-8089A55D946C}" type="slidenum">
              <a:rPr lang="uk-UA" smtClean="0"/>
              <a:pPr/>
              <a:t>15</a:t>
            </a:fld>
            <a:endParaRPr lang="uk-UA"/>
          </a:p>
        </p:txBody>
      </p:sp>
    </p:spTree>
    <p:extLst>
      <p:ext uri="{BB962C8B-B14F-4D97-AF65-F5344CB8AC3E}">
        <p14:creationId xmlns:p14="http://schemas.microsoft.com/office/powerpoint/2010/main" val="3885777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The first is to inspire your colleagues. </a:t>
            </a:r>
          </a:p>
          <a:p>
            <a:endParaRPr lang="en-US" dirty="0">
              <a:latin typeface="Source Sans Pro" panose="020B0503030403020204" pitchFamily="34" charset="0"/>
            </a:endParaRPr>
          </a:p>
          <a:p>
            <a:r>
              <a:rPr lang="en-US" dirty="0">
                <a:latin typeface="Source Sans Pro" panose="020B0503030403020204" pitchFamily="34" charset="0"/>
              </a:rPr>
              <a:t>The easiest way to do this is by sending a weekly email to your colleagues. The great news is, these are already written for you and ready to use! A little later in the training, I am going to show you were to find these templates. So in this case, maybe Campaign Manager/Coordinators first send the email to Keyworkers and Keyworkers send these emails out to their assigned co-workers. </a:t>
            </a:r>
          </a:p>
          <a:p>
            <a:endParaRPr lang="en-US" dirty="0">
              <a:latin typeface="Source Sans Pro" panose="020B0503030403020204" pitchFamily="34" charset="0"/>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dirty="0">
                <a:latin typeface="Source Sans Pro" panose="020B0503030403020204" pitchFamily="34" charset="0"/>
              </a:rPr>
              <a:t>Another great way to talk about the CFC with your colleagues. The best way to do this is through one-on-once conversations where you can share what your cause is or tell a story about how you or someone you know has been helped by a charity. Alternatively, you use the CFC briefing slides we have prepared to introduce your co-workers to the CFC in a team meeting. Again, this is usually a Keyworker responsibility, but maybe the Campaign Manager/Coordinator conducts a briefing at a staff meeting and then Keyworkers follow up with each of their assigned co-workers. That could be as simple as introducing yourself as the CFC Keyworker, asking if they have any questions about the CFC you can answer, and mentioning a few reasons why giving through the CFC is so great!</a:t>
            </a:r>
          </a:p>
          <a:p>
            <a:endParaRPr lang="en-US" dirty="0">
              <a:latin typeface="Source Sans Pro" panose="020B0503030403020204" pitchFamily="34" charset="0"/>
            </a:endParaRPr>
          </a:p>
          <a:p>
            <a:r>
              <a:rPr lang="en-US" dirty="0">
                <a:latin typeface="Source Sans Pro" panose="020B0503030403020204" pitchFamily="34" charset="0"/>
              </a:rPr>
              <a:t>If you really want to go above and beyond, plan and host a CFC event. Campaign events can be a lot of fun and are a great way to supplement your campaign. I am going to be talking more about CFC events a little later. But CFC events are a great way for Campaign Managers/Coordinators and their Keyworkers to work together as a team.</a:t>
            </a:r>
          </a:p>
        </p:txBody>
      </p:sp>
      <p:sp>
        <p:nvSpPr>
          <p:cNvPr id="4" name="Slide Number Placeholder 3"/>
          <p:cNvSpPr>
            <a:spLocks noGrp="1"/>
          </p:cNvSpPr>
          <p:nvPr>
            <p:ph type="sldNum" sz="quarter" idx="5"/>
          </p:nvPr>
        </p:nvSpPr>
        <p:spPr/>
        <p:txBody>
          <a:bodyPr/>
          <a:lstStyle/>
          <a:p>
            <a:fld id="{BD9C3A12-1E0F-412B-B376-8089A55D946C}" type="slidenum">
              <a:rPr lang="uk-UA" smtClean="0"/>
              <a:pPr/>
              <a:t>16</a:t>
            </a:fld>
            <a:endParaRPr lang="uk-UA"/>
          </a:p>
        </p:txBody>
      </p:sp>
    </p:spTree>
    <p:extLst>
      <p:ext uri="{BB962C8B-B14F-4D97-AF65-F5344CB8AC3E}">
        <p14:creationId xmlns:p14="http://schemas.microsoft.com/office/powerpoint/2010/main" val="922940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dirty="0">
                <a:latin typeface="Source Sans Pro" panose="020B0503030403020204" pitchFamily="34" charset="0"/>
              </a:rPr>
              <a:t>The second way to have an outstanding CFC is to promote the CFC everywhere you can. This helps keep the CFC top of mind. You’ve introduced your co-workers to the campaign, but people are busy! They need to be reminded “Oh yeah, its CFC time and I still need to make my pledge.” Research has shown that it takes 4-6 touchpoints before someone takes action. </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17</a:t>
            </a:fld>
            <a:endParaRPr lang="uk-UA"/>
          </a:p>
        </p:txBody>
      </p:sp>
    </p:spTree>
    <p:extLst>
      <p:ext uri="{BB962C8B-B14F-4D97-AF65-F5344CB8AC3E}">
        <p14:creationId xmlns:p14="http://schemas.microsoft.com/office/powerpoint/2010/main" val="2961858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The easiest way to promote the campaign is by hanging posters and flyers in your workspaces and put digital posters/</a:t>
            </a:r>
            <a:r>
              <a:rPr lang="en-US" dirty="0" err="1">
                <a:latin typeface="Source Sans Pro" panose="020B0503030403020204" pitchFamily="34" charset="0"/>
              </a:rPr>
              <a:t>splashscreens</a:t>
            </a:r>
            <a:r>
              <a:rPr lang="en-US" dirty="0">
                <a:latin typeface="Source Sans Pro" panose="020B0503030403020204" pitchFamily="34" charset="0"/>
              </a:rPr>
              <a:t> on any monitors or digital screens in your building. The CFC has several choices to choose from. You can use them all together or change them out throughout the campaign. As I mentioned earlier, you can use the Barometer poster to measure your progress from week to week or you can even design your own poster using our template, your agency’s logo and your own photo!</a:t>
            </a:r>
          </a:p>
          <a:p>
            <a:endParaRPr lang="en-US" dirty="0">
              <a:latin typeface="Source Sans Pro" panose="020B0503030403020204" pitchFamily="34" charset="0"/>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dirty="0">
                <a:latin typeface="Source Sans Pro" panose="020B0503030403020204" pitchFamily="34" charset="0"/>
              </a:rPr>
              <a:t>Another great way to promote the campaign is by distributing our business card sized HAPPY cards to your colleagues. We have printed versions of these cards for you or you can print them from our website (GiveCFC.org) and cut them out yourself. These are great tools to use when talking with your co-workers about the CFC. Or you can simply leave them on people’s desks as a reminder. The CFC even has a fun challenge this year called “GIVE HAPPY goes global” where Federal employees and retirees are encouraged to submit a photo of their HAPPY card in their town or with something that represents their favorite cause area. You can find more details about this activity on GiveCFC.org.</a:t>
            </a:r>
          </a:p>
          <a:p>
            <a:endParaRPr lang="en-US" dirty="0">
              <a:latin typeface="Source Sans Pro" panose="020B0503030403020204" pitchFamily="34" charset="0"/>
            </a:endParaRPr>
          </a:p>
          <a:p>
            <a:r>
              <a:rPr lang="en-US" dirty="0">
                <a:latin typeface="Source Sans Pro" panose="020B0503030403020204" pitchFamily="34" charset="0"/>
              </a:rPr>
              <a:t>If you really want to go above and beyond to promote the campaign, we recommend that you work with your PAO or communications team to post CFC related content on social media, intranet sites, and newsletters. They may even have other great ideas on how they could help promote the campaign. If you need a certain resource or graphic, just let us know!</a:t>
            </a:r>
          </a:p>
          <a:p>
            <a:endParaRPr lang="en-US" dirty="0"/>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18</a:t>
            </a:fld>
            <a:endParaRPr lang="uk-UA"/>
          </a:p>
        </p:txBody>
      </p:sp>
    </p:spTree>
    <p:extLst>
      <p:ext uri="{BB962C8B-B14F-4D97-AF65-F5344CB8AC3E}">
        <p14:creationId xmlns:p14="http://schemas.microsoft.com/office/powerpoint/2010/main" val="399514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The third way to have an outstanding campaign is to involve your leadership as much as you can. Historically, we have seen that campaigns with visible and tangible support from their leaders have much better results than those that do not. We ALL know that what is important to the boss is important to everyone. So, it makes sense that a great campaign starts with great leadership support. Garnering leadership support is typically a Campaign Manager/Coordinator responsibility, but can also flow down to Keyworkers at the local supervisor level.</a:t>
            </a:r>
          </a:p>
        </p:txBody>
      </p:sp>
      <p:sp>
        <p:nvSpPr>
          <p:cNvPr id="4" name="Slide Number Placeholder 3"/>
          <p:cNvSpPr>
            <a:spLocks noGrp="1"/>
          </p:cNvSpPr>
          <p:nvPr>
            <p:ph type="sldNum" sz="quarter" idx="5"/>
          </p:nvPr>
        </p:nvSpPr>
        <p:spPr/>
        <p:txBody>
          <a:bodyPr/>
          <a:lstStyle/>
          <a:p>
            <a:fld id="{BD9C3A12-1E0F-412B-B376-8089A55D946C}" type="slidenum">
              <a:rPr lang="uk-UA" smtClean="0"/>
              <a:pPr/>
              <a:t>19</a:t>
            </a:fld>
            <a:endParaRPr lang="uk-UA"/>
          </a:p>
        </p:txBody>
      </p:sp>
    </p:spTree>
    <p:extLst>
      <p:ext uri="{BB962C8B-B14F-4D97-AF65-F5344CB8AC3E}">
        <p14:creationId xmlns:p14="http://schemas.microsoft.com/office/powerpoint/2010/main" val="3982596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latin typeface="Source Sans Pro" panose="020B0503030403020204" pitchFamily="34" charset="0"/>
                <a:ea typeface="Source Sans Pro" panose="020B0503030403020204" pitchFamily="34" charset="0"/>
                <a:cs typeface="Open Sans Regular"/>
              </a:rPr>
              <a:t>First, let’s make sure we are all on the same page about what the CFC is. The CFC is the annual workplace giving campaign for Federal employees and retirees. It was established by President Kennedy in the 1960s as a cost-effective, efficient, and successful way for the Federal community to make charitable contributions to the nearly 5,000 charities that participate in the CFC each year. All of these charities count on this funding! Since that time, more than $8.7 billion has been raised to help people and communities in need! </a:t>
            </a:r>
            <a:endParaRPr lang="en-US" sz="1000" dirty="0">
              <a:latin typeface="Source Sans Pro" panose="020B0503030403020204" pitchFamily="34" charset="0"/>
              <a:ea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2</a:t>
            </a:fld>
            <a:endParaRPr lang="uk-UA"/>
          </a:p>
        </p:txBody>
      </p:sp>
    </p:spTree>
    <p:extLst>
      <p:ext uri="{BB962C8B-B14F-4D97-AF65-F5344CB8AC3E}">
        <p14:creationId xmlns:p14="http://schemas.microsoft.com/office/powerpoint/2010/main" val="28361936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Here are some things you can ask your leaders to do to show their support of the campaign.</a:t>
            </a:r>
          </a:p>
          <a:p>
            <a:endParaRPr lang="en-US" dirty="0">
              <a:latin typeface="Source Sans Pro" panose="020B0503030403020204" pitchFamily="34" charset="0"/>
            </a:endParaRPr>
          </a:p>
          <a:p>
            <a:r>
              <a:rPr lang="en-US" dirty="0">
                <a:latin typeface="Source Sans Pro" panose="020B0503030403020204" pitchFamily="34" charset="0"/>
              </a:rPr>
              <a:t>The easiest way to get your leaders involved is to have them set a dollar goal for the campaign and then publicly track progress against that goal in staff meetings or other avenues. You can use the Barometer Poster (that you can download from our website GiveCFC.org) to make this really easy.</a:t>
            </a:r>
          </a:p>
          <a:p>
            <a:endParaRPr lang="en-US" dirty="0">
              <a:latin typeface="Source Sans Pro" panose="020B0503030403020204" pitchFamily="34" charset="0"/>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dirty="0">
                <a:latin typeface="Source Sans Pro" panose="020B0503030403020204" pitchFamily="34" charset="0"/>
              </a:rPr>
              <a:t>Another great way for leaders to get involved is by sending out messages of support. Use our prewritten communications templates to send CFC emails or memos or publish articles on intranet sites or newsletters. They can even film a video message. Be sure to share any of these efforts with us so we can amplify the message by posting them on the Leadership Messages page on GiveCFC.org.</a:t>
            </a:r>
          </a:p>
          <a:p>
            <a:endParaRPr lang="en-US" dirty="0">
              <a:latin typeface="Source Sans Pro" panose="020B0503030403020204" pitchFamily="34" charset="0"/>
            </a:endParaRPr>
          </a:p>
          <a:p>
            <a:r>
              <a:rPr lang="en-US" dirty="0">
                <a:latin typeface="Source Sans Pro" panose="020B0503030403020204" pitchFamily="34" charset="0"/>
              </a:rPr>
              <a:t>And if your leaders really want to go above and beyond, ask them to implement a creative challenge. For example, maybe they agree to take a pie in the face if a certain goal or milestone is attained. If you are planning to host a CFC event, another way your leaders can support is by attending and speaking at that events.</a:t>
            </a:r>
          </a:p>
        </p:txBody>
      </p:sp>
      <p:sp>
        <p:nvSpPr>
          <p:cNvPr id="4" name="Slide Number Placeholder 3"/>
          <p:cNvSpPr>
            <a:spLocks noGrp="1"/>
          </p:cNvSpPr>
          <p:nvPr>
            <p:ph type="sldNum" sz="quarter" idx="5"/>
          </p:nvPr>
        </p:nvSpPr>
        <p:spPr/>
        <p:txBody>
          <a:bodyPr/>
          <a:lstStyle/>
          <a:p>
            <a:fld id="{BD9C3A12-1E0F-412B-B376-8089A55D946C}" type="slidenum">
              <a:rPr lang="uk-UA" smtClean="0"/>
              <a:pPr/>
              <a:t>20</a:t>
            </a:fld>
            <a:endParaRPr lang="uk-UA"/>
          </a:p>
        </p:txBody>
      </p:sp>
    </p:spTree>
    <p:extLst>
      <p:ext uri="{BB962C8B-B14F-4D97-AF65-F5344CB8AC3E}">
        <p14:creationId xmlns:p14="http://schemas.microsoft.com/office/powerpoint/2010/main" val="2594866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800" dirty="0">
                <a:latin typeface="Source Sans Pro" panose="020B0503030403020204" pitchFamily="34" charset="0"/>
                <a:ea typeface="Source Sans Pro" panose="020B0503030403020204" pitchFamily="34" charset="0"/>
              </a:rPr>
              <a:t>Now that you know some ways to have a successful campaign, let’s talk about where you will find all the tools and resources we have for you. All of our tools and resources can be found on our website: GiveCFC.org. </a:t>
            </a:r>
          </a:p>
          <a:p>
            <a:pPr marL="0" marR="0" lvl="0" indent="0" algn="l" defTabSz="511937" rtl="0" eaLnBrk="1" fontAlgn="auto" latinLnBrk="0" hangingPunct="1">
              <a:lnSpc>
                <a:spcPct val="100000"/>
              </a:lnSpc>
              <a:spcBef>
                <a:spcPts val="0"/>
              </a:spcBef>
              <a:spcAft>
                <a:spcPts val="0"/>
              </a:spcAft>
              <a:buClrTx/>
              <a:buSzTx/>
              <a:buFontTx/>
              <a:buNone/>
              <a:tabLst/>
              <a:defRPr/>
            </a:pPr>
            <a:endParaRPr lang="en-US" sz="800" dirty="0">
              <a:latin typeface="Source Sans Pro" panose="020B0503030403020204" pitchFamily="34" charset="0"/>
              <a:ea typeface="Source Sans Pro" panose="020B0503030403020204" pitchFamily="34" charset="0"/>
            </a:endParaRPr>
          </a:p>
          <a:p>
            <a:pPr marL="0" marR="0" lvl="0" indent="0" algn="l" defTabSz="511937" rtl="0" eaLnBrk="1" fontAlgn="auto" latinLnBrk="0" hangingPunct="1">
              <a:lnSpc>
                <a:spcPct val="100000"/>
              </a:lnSpc>
              <a:spcBef>
                <a:spcPts val="0"/>
              </a:spcBef>
              <a:spcAft>
                <a:spcPts val="0"/>
              </a:spcAft>
              <a:buClrTx/>
              <a:buSzTx/>
              <a:buFontTx/>
              <a:buNone/>
              <a:tabLst/>
              <a:defRPr/>
            </a:pPr>
            <a:r>
              <a:rPr lang="en-US" sz="800" dirty="0">
                <a:latin typeface="Source Sans Pro" panose="020B0503030403020204" pitchFamily="34" charset="0"/>
                <a:ea typeface="Source Sans Pro" panose="020B0503030403020204" pitchFamily="34" charset="0"/>
              </a:rPr>
              <a:t>[</a:t>
            </a:r>
            <a:r>
              <a:rPr lang="en-US" sz="800" i="1" dirty="0">
                <a:latin typeface="Source Sans Pro" panose="020B0503030403020204" pitchFamily="34" charset="0"/>
                <a:ea typeface="Source Sans Pro" panose="020B0503030403020204" pitchFamily="34" charset="0"/>
              </a:rPr>
              <a:t>If you have the ability to show the website and do a live walkthrough on how to navigate resources in your training, do that (and delete the following slides). If you cannot do a live walkthrough of the website, continue using the following slides.]</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21</a:t>
            </a:fld>
            <a:endParaRPr lang="uk-UA"/>
          </a:p>
        </p:txBody>
      </p:sp>
    </p:spTree>
    <p:extLst>
      <p:ext uri="{BB962C8B-B14F-4D97-AF65-F5344CB8AC3E}">
        <p14:creationId xmlns:p14="http://schemas.microsoft.com/office/powerpoint/2010/main" val="3429513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baseline="0" dirty="0">
                <a:latin typeface="Source Sans Pro" panose="020B0503030403020204" pitchFamily="34" charset="0"/>
                <a:ea typeface="Source Sans Pro" panose="020B0503030403020204" pitchFamily="34" charset="0"/>
              </a:rPr>
              <a:t>When you first get to our website, you will land on the “donor page.” To access information for campaign workers, you will need to click the “For Campaign Workers” tab at the top of the page. </a:t>
            </a:r>
            <a:r>
              <a:rPr lang="en-US" sz="1000" b="0" i="0" kern="1200" dirty="0">
                <a:solidFill>
                  <a:schemeClr val="tx1"/>
                </a:solidFill>
                <a:effectLst/>
                <a:latin typeface="Source Sans Pro" panose="020B0503030403020204" pitchFamily="34" charset="0"/>
                <a:ea typeface="Source Sans Pro" panose="020B0503030403020204" pitchFamily="34" charset="0"/>
                <a:cs typeface="+mn-cs"/>
              </a:rPr>
              <a:t>From this Campaign Workers page, you can access all of the campaign materials and resources we have talked about. Across the top ribbon in blue, you will see lots of options to visit pages that have campaign materials, campaign worker training, instructions on how to host an event, how to collect and submit paper pledge forms, information on the CFC cause areas, the Virtual Charity Fair, what type of awards we offer, and a calendar of events. If you scroll down on this main page, you will also find our Campaign Worker Toolkit.</a:t>
            </a:r>
            <a:endParaRPr lang="en-US" sz="1000" baseline="0" dirty="0">
              <a:latin typeface="Source Sans Pro" panose="020B0503030403020204" pitchFamily="34" charset="0"/>
              <a:ea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22</a:t>
            </a:fld>
            <a:endParaRPr lang="uk-UA"/>
          </a:p>
        </p:txBody>
      </p:sp>
    </p:spTree>
    <p:extLst>
      <p:ext uri="{BB962C8B-B14F-4D97-AF65-F5344CB8AC3E}">
        <p14:creationId xmlns:p14="http://schemas.microsoft.com/office/powerpoint/2010/main" val="1647697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As you can see, this toolkit offers tons of great resources, organized by category. Remember when we talked about some ways to have a great campaign? And one of them was to send a weekly, CFC email to your co-workers? </a:t>
            </a:r>
          </a:p>
        </p:txBody>
      </p:sp>
      <p:sp>
        <p:nvSpPr>
          <p:cNvPr id="4" name="Slide Number Placeholder 3"/>
          <p:cNvSpPr>
            <a:spLocks noGrp="1"/>
          </p:cNvSpPr>
          <p:nvPr>
            <p:ph type="sldNum" sz="quarter" idx="5"/>
          </p:nvPr>
        </p:nvSpPr>
        <p:spPr/>
        <p:txBody>
          <a:bodyPr/>
          <a:lstStyle/>
          <a:p>
            <a:fld id="{BD9C3A12-1E0F-412B-B376-8089A55D946C}" type="slidenum">
              <a:rPr lang="uk-UA" smtClean="0"/>
              <a:pPr/>
              <a:t>23</a:t>
            </a:fld>
            <a:endParaRPr lang="uk-UA"/>
          </a:p>
        </p:txBody>
      </p:sp>
    </p:spTree>
    <p:extLst>
      <p:ext uri="{BB962C8B-B14F-4D97-AF65-F5344CB8AC3E}">
        <p14:creationId xmlns:p14="http://schemas.microsoft.com/office/powerpoint/2010/main" val="34188757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dirty="0">
                <a:latin typeface="Source Sans Pro" panose="020B0503030403020204" pitchFamily="34" charset="0"/>
              </a:rPr>
              <a:t>Here is what one looks like. Sure, you can customize them, but using these pre-written communications, makes this very easy! You will notice this line “INSERT STORY FROM CAUSE LIBRARY”. You will be able to find a selection of those stories in the CAUSE AREA RESOURCES section of this toolkit. You can choose the one you think will resonate with your co-workers each week and copy and paste it right into the email. </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24</a:t>
            </a:fld>
            <a:endParaRPr lang="uk-UA"/>
          </a:p>
        </p:txBody>
      </p:sp>
    </p:spTree>
    <p:extLst>
      <p:ext uri="{BB962C8B-B14F-4D97-AF65-F5344CB8AC3E}">
        <p14:creationId xmlns:p14="http://schemas.microsoft.com/office/powerpoint/2010/main" val="1626907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Next, let’s talk about those cause area resources. Like I showed you earlier in the presentation, the CFC has 14 cause areas this year. And the toolkit provides not only the stories I just mentioned, but also graphics, videos, splash screens, and more for each cause area. And you can find all of these resources available right here for you to use in social media, newsletters, emails, and intranet sites. We recommend that as part of your campaign plan, Campaign Managers/Coordinators outline when they will promote each cause area. If you are running a campaign from September through January 15, you can choose a cause per week. If you are part of an agency that runs an abbreviated campaign, you might choose to highlight two causes per week. But ensuring that you are talking about and promoting all of the cause areas over the course of your campaign is the best way to inspire your co-workers to give. </a:t>
            </a:r>
          </a:p>
        </p:txBody>
      </p:sp>
      <p:sp>
        <p:nvSpPr>
          <p:cNvPr id="4" name="Slide Number Placeholder 3"/>
          <p:cNvSpPr>
            <a:spLocks noGrp="1"/>
          </p:cNvSpPr>
          <p:nvPr>
            <p:ph type="sldNum" sz="quarter" idx="5"/>
          </p:nvPr>
        </p:nvSpPr>
        <p:spPr/>
        <p:txBody>
          <a:bodyPr/>
          <a:lstStyle/>
          <a:p>
            <a:fld id="{BD9C3A12-1E0F-412B-B376-8089A55D946C}" type="slidenum">
              <a:rPr lang="uk-UA" smtClean="0"/>
              <a:pPr/>
              <a:t>25</a:t>
            </a:fld>
            <a:endParaRPr lang="uk-UA"/>
          </a:p>
        </p:txBody>
      </p:sp>
    </p:spTree>
    <p:extLst>
      <p:ext uri="{BB962C8B-B14F-4D97-AF65-F5344CB8AC3E}">
        <p14:creationId xmlns:p14="http://schemas.microsoft.com/office/powerpoint/2010/main" val="311388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Finally, the toolkit also has pre-written communications your leaders can use and other resources to support strategic points during the campaign like the start strong or kickoff period, Giving Tuesday, Finish Strong and Thank You. </a:t>
            </a:r>
          </a:p>
        </p:txBody>
      </p:sp>
      <p:sp>
        <p:nvSpPr>
          <p:cNvPr id="4" name="Slide Number Placeholder 3"/>
          <p:cNvSpPr>
            <a:spLocks noGrp="1"/>
          </p:cNvSpPr>
          <p:nvPr>
            <p:ph type="sldNum" sz="quarter" idx="5"/>
          </p:nvPr>
        </p:nvSpPr>
        <p:spPr/>
        <p:txBody>
          <a:bodyPr/>
          <a:lstStyle/>
          <a:p>
            <a:fld id="{BD9C3A12-1E0F-412B-B376-8089A55D946C}" type="slidenum">
              <a:rPr lang="uk-UA" smtClean="0"/>
              <a:pPr/>
              <a:t>26</a:t>
            </a:fld>
            <a:endParaRPr lang="uk-UA"/>
          </a:p>
        </p:txBody>
      </p:sp>
    </p:spTree>
    <p:extLst>
      <p:ext uri="{BB962C8B-B14F-4D97-AF65-F5344CB8AC3E}">
        <p14:creationId xmlns:p14="http://schemas.microsoft.com/office/powerpoint/2010/main" val="2953539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baseline="0" dirty="0">
                <a:latin typeface="Source Sans Pro" panose="020B0503030403020204" pitchFamily="34" charset="0"/>
                <a:ea typeface="Source Sans Pro" panose="020B0503030403020204" pitchFamily="34" charset="0"/>
              </a:rPr>
              <a:t>Ok. Now that we scrolled down and had a look at the Toolkit, let’s scroll back up on the Campaign Worker page on GiveCFC.org and take a look at a few of the other pages we can link to in this top blue ribbon. The first one is “Campaign Materials.”</a:t>
            </a: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27</a:t>
            </a:fld>
            <a:endParaRPr lang="uk-UA"/>
          </a:p>
        </p:txBody>
      </p:sp>
    </p:spTree>
    <p:extLst>
      <p:ext uri="{BB962C8B-B14F-4D97-AF65-F5344CB8AC3E}">
        <p14:creationId xmlns:p14="http://schemas.microsoft.com/office/powerpoint/2010/main" val="2665847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The campaign materials page is another page full of resources for you to download. These are grouped into:</a:t>
            </a:r>
          </a:p>
          <a:p>
            <a:endParaRPr lang="en-US" dirty="0">
              <a:latin typeface="Source Sans Pro" panose="020B0503030403020204" pitchFamily="34" charset="0"/>
            </a:endParaRPr>
          </a:p>
          <a:p>
            <a:pPr marL="228600" indent="-228600">
              <a:buAutoNum type="arabicPeriod"/>
            </a:pPr>
            <a:r>
              <a:rPr lang="en-US" dirty="0">
                <a:latin typeface="Source Sans Pro" panose="020B0503030403020204" pitchFamily="34" charset="0"/>
              </a:rPr>
              <a:t>Pledge materials: which includes the PDF charity list, pledge forms, donor cards, and giving instructions.</a:t>
            </a:r>
          </a:p>
          <a:p>
            <a:pPr marL="228600" indent="-228600">
              <a:buAutoNum type="arabicPeriod"/>
            </a:pPr>
            <a:r>
              <a:rPr lang="en-US" dirty="0">
                <a:latin typeface="Source Sans Pro" panose="020B0503030403020204" pitchFamily="34" charset="0"/>
              </a:rPr>
              <a:t>Posters &amp; flyers: which includes all kinds of posters you can download and use including the barometer poster used to track campaign progress.</a:t>
            </a:r>
          </a:p>
          <a:p>
            <a:pPr marL="228600" indent="-228600">
              <a:buAutoNum type="arabicPeriod"/>
            </a:pPr>
            <a:r>
              <a:rPr lang="en-US" dirty="0">
                <a:latin typeface="Source Sans Pro" panose="020B0503030403020204" pitchFamily="34" charset="0"/>
              </a:rPr>
              <a:t>Other promotional materials: the HAPPY card, the CFC briefing slides and the thank you card, for example.</a:t>
            </a:r>
          </a:p>
          <a:p>
            <a:pPr marL="228600" indent="-228600">
              <a:buAutoNum type="arabicPeriod"/>
            </a:pPr>
            <a:endParaRPr lang="en-US" dirty="0">
              <a:latin typeface="Source Sans Pro" panose="020B0503030403020204" pitchFamily="34" charset="0"/>
            </a:endParaRPr>
          </a:p>
          <a:p>
            <a:pPr marL="0" indent="0">
              <a:buNone/>
            </a:pPr>
            <a:r>
              <a:rPr lang="en-US" dirty="0">
                <a:latin typeface="Source Sans Pro" panose="020B0503030403020204" pitchFamily="34" charset="0"/>
              </a:rPr>
              <a:t>At the bottom of the page are a few other miscellaneous things you might be looking for like the CFC and GIVE HAPPY logos, circle props to use at events, and backgrounds for virtual meetings. </a:t>
            </a:r>
          </a:p>
        </p:txBody>
      </p:sp>
      <p:sp>
        <p:nvSpPr>
          <p:cNvPr id="4" name="Slide Number Placeholder 3"/>
          <p:cNvSpPr>
            <a:spLocks noGrp="1"/>
          </p:cNvSpPr>
          <p:nvPr>
            <p:ph type="sldNum" sz="quarter" idx="5"/>
          </p:nvPr>
        </p:nvSpPr>
        <p:spPr/>
        <p:txBody>
          <a:bodyPr/>
          <a:lstStyle/>
          <a:p>
            <a:fld id="{BD9C3A12-1E0F-412B-B376-8089A55D946C}" type="slidenum">
              <a:rPr lang="uk-UA" smtClean="0"/>
              <a:pPr/>
              <a:t>28</a:t>
            </a:fld>
            <a:endParaRPr lang="uk-UA"/>
          </a:p>
        </p:txBody>
      </p:sp>
    </p:spTree>
    <p:extLst>
      <p:ext uri="{BB962C8B-B14F-4D97-AF65-F5344CB8AC3E}">
        <p14:creationId xmlns:p14="http://schemas.microsoft.com/office/powerpoint/2010/main" val="1397644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Source Sans Pro" panose="020B0503030403020204" pitchFamily="34" charset="0"/>
                <a:ea typeface="Source Sans Pro" panose="020B0503030403020204" pitchFamily="34" charset="0"/>
              </a:rPr>
              <a:t>Do you feel like we are covering an awful lot today? Well, don’t worry. We do have some resources to help you. Clicking the “Training” link in the blue ribbon will take you to a training resource page. Here will be able to download the Campaign Worker Guide. It has in PDF format all of the information we are coving in today’s training session. Download and save or print this to use as your go-to resource throughout the campaign. </a:t>
            </a:r>
          </a:p>
          <a:p>
            <a:endParaRPr lang="en-US" sz="1000" dirty="0">
              <a:latin typeface="Source Sans Pro" panose="020B0503030403020204" pitchFamily="34" charset="0"/>
              <a:ea typeface="Source Sans Pro" panose="020B0503030403020204" pitchFamily="34" charset="0"/>
            </a:endParaRPr>
          </a:p>
          <a:p>
            <a:r>
              <a:rPr lang="en-US" sz="1000" dirty="0">
                <a:latin typeface="Source Sans Pro" panose="020B0503030403020204" pitchFamily="34" charset="0"/>
                <a:ea typeface="Source Sans Pro" panose="020B0503030403020204" pitchFamily="34" charset="0"/>
              </a:rPr>
              <a:t>Additionally, you can walk through our Interactive Online Training for campaign workers. This is a great way to refresh your memory on all the things we covered today.</a:t>
            </a:r>
          </a:p>
          <a:p>
            <a:endParaRPr lang="en-US" sz="1000" dirty="0">
              <a:latin typeface="Source Sans Pro" panose="020B0503030403020204" pitchFamily="34" charset="0"/>
              <a:ea typeface="Source Sans Pro" panose="020B0503030403020204" pitchFamily="34" charset="0"/>
            </a:endParaRPr>
          </a:p>
          <a:p>
            <a:r>
              <a:rPr lang="en-US" sz="1000" dirty="0">
                <a:latin typeface="Source Sans Pro" panose="020B0503030403020204" pitchFamily="34" charset="0"/>
                <a:ea typeface="Source Sans Pro" panose="020B0503030403020204" pitchFamily="34" charset="0"/>
              </a:rPr>
              <a:t>Finally, you can access a quick feedback form about our training at the end of which you can download your Training Completion Certificate. </a:t>
            </a:r>
          </a:p>
        </p:txBody>
      </p:sp>
      <p:sp>
        <p:nvSpPr>
          <p:cNvPr id="4" name="Slide Number Placeholder 3"/>
          <p:cNvSpPr>
            <a:spLocks noGrp="1"/>
          </p:cNvSpPr>
          <p:nvPr>
            <p:ph type="sldNum" sz="quarter" idx="5"/>
          </p:nvPr>
        </p:nvSpPr>
        <p:spPr/>
        <p:txBody>
          <a:bodyPr/>
          <a:lstStyle/>
          <a:p>
            <a:fld id="{BD9C3A12-1E0F-412B-B376-8089A55D946C}" type="slidenum">
              <a:rPr lang="uk-UA" smtClean="0"/>
              <a:pPr/>
              <a:t>29</a:t>
            </a:fld>
            <a:endParaRPr lang="uk-UA"/>
          </a:p>
        </p:txBody>
      </p:sp>
    </p:spTree>
    <p:extLst>
      <p:ext uri="{BB962C8B-B14F-4D97-AF65-F5344CB8AC3E}">
        <p14:creationId xmlns:p14="http://schemas.microsoft.com/office/powerpoint/2010/main" val="2020997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rPr>
              <a:t>Here’s how the CFC works. First, you choose a cause that is important to you. Whether that’s medical research, supporting military members and their families, or funding kids’ sports programs in your community, the CFC has vetted charities for any cause you are passionate about. You can use the online charity search or the PDF charity list booklet to select your charities.</a:t>
            </a:r>
          </a:p>
          <a:p>
            <a:endParaRPr lang="en-US" dirty="0">
              <a:latin typeface="Source Sans Pro" panose="020B0503030403020204" pitchFamily="34" charset="0"/>
            </a:endParaRPr>
          </a:p>
          <a:p>
            <a:r>
              <a:rPr lang="en-US" dirty="0">
                <a:latin typeface="Source Sans Pro" panose="020B0503030403020204" pitchFamily="34" charset="0"/>
              </a:rPr>
              <a:t>Next, you make your pledge. You can use the online giving system, a paper pledge form, the CFC Giving app, or the text-to-donate program. One of the best things about the CFC is the ability to give by payroll deduction. You can also pledge volunteer hours.</a:t>
            </a:r>
          </a:p>
          <a:p>
            <a:endParaRPr lang="en-US" dirty="0">
              <a:latin typeface="Source Sans Pro" panose="020B0503030403020204" pitchFamily="34" charset="0"/>
            </a:endParaRPr>
          </a:p>
          <a:p>
            <a:r>
              <a:rPr lang="en-US" dirty="0">
                <a:latin typeface="Source Sans Pro" panose="020B0503030403020204" pitchFamily="34" charset="0"/>
              </a:rPr>
              <a:t>Then, your charities receive your donations throughout the year. Just $5 per paycheck makes a big difference. And collectively all of our donations add up to millions and millions of dollars. </a:t>
            </a:r>
          </a:p>
          <a:p>
            <a:endParaRPr lang="en-US" dirty="0">
              <a:latin typeface="Source Sans Pro" panose="020B0503030403020204" pitchFamily="34" charset="0"/>
            </a:endParaRPr>
          </a:p>
          <a:p>
            <a:r>
              <a:rPr lang="en-US" dirty="0">
                <a:latin typeface="Source Sans Pro" panose="020B0503030403020204" pitchFamily="34" charset="0"/>
              </a:rPr>
              <a:t>These generous dollars flow into your community, across the nation and around the globe – making our world a better and happier place. You never know when one of the CFC participating charities will be able to help you or a loved one, forming a complete circle.</a:t>
            </a:r>
          </a:p>
          <a:p>
            <a:endParaRPr lang="en-US" dirty="0">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BD9C3A12-1E0F-412B-B376-8089A55D946C}" type="slidenum">
              <a:rPr lang="uk-UA" smtClean="0"/>
              <a:pPr/>
              <a:t>3</a:t>
            </a:fld>
            <a:endParaRPr lang="uk-UA"/>
          </a:p>
        </p:txBody>
      </p:sp>
    </p:spTree>
    <p:extLst>
      <p:ext uri="{BB962C8B-B14F-4D97-AF65-F5344CB8AC3E}">
        <p14:creationId xmlns:p14="http://schemas.microsoft.com/office/powerpoint/2010/main" val="5869012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dirty="0">
                <a:latin typeface="Source Sans Pro" panose="020B0503030403020204" pitchFamily="34" charset="0"/>
                <a:ea typeface="Open Sans Regular"/>
                <a:cs typeface="Open Sans Regular"/>
              </a:rPr>
              <a:t>Next is the “Host an Event” link. Hosting a CFC event can be a really fun way to motivate your co-workers to participate in the campaign. You can see here that having a CFC event has a lot of great benefits such as increasing participation in the campaign which means more donations for charities. It can also be a really great way to boost morale in your workplace and make you look like a rockstar! Inviting charities to participate in your event as speakers or as part of a charity fair can be really inspiring. This webpage has a link to a form where you request charities to participate in your event. To learn more, download the events guide, the tips sheet, and the event video. The Events Guide has a really great checklist of everything you need to consider when planning an event as well as tips and best practices and some of the rules around CFC events.</a:t>
            </a:r>
          </a:p>
        </p:txBody>
      </p:sp>
      <p:sp>
        <p:nvSpPr>
          <p:cNvPr id="4" name="Slide Number Placeholder 3"/>
          <p:cNvSpPr>
            <a:spLocks noGrp="1"/>
          </p:cNvSpPr>
          <p:nvPr>
            <p:ph type="sldNum" sz="quarter" idx="5"/>
          </p:nvPr>
        </p:nvSpPr>
        <p:spPr/>
        <p:txBody>
          <a:bodyPr/>
          <a:lstStyle/>
          <a:p>
            <a:fld id="{BD9C3A12-1E0F-412B-B376-8089A55D946C}" type="slidenum">
              <a:rPr lang="uk-UA" smtClean="0"/>
              <a:pPr/>
              <a:t>30</a:t>
            </a:fld>
            <a:endParaRPr lang="uk-UA"/>
          </a:p>
        </p:txBody>
      </p:sp>
    </p:spTree>
    <p:extLst>
      <p:ext uri="{BB962C8B-B14F-4D97-AF65-F5344CB8AC3E}">
        <p14:creationId xmlns:p14="http://schemas.microsoft.com/office/powerpoint/2010/main" val="1310080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dirty="0">
                <a:latin typeface="Source Sans Pro" panose="020B0503030403020204" pitchFamily="34" charset="0"/>
                <a:ea typeface="Open Sans Regular"/>
                <a:cs typeface="Open Sans Regular"/>
              </a:rPr>
              <a:t>Campaign events are the way to put the FUN back in </a:t>
            </a:r>
            <a:r>
              <a:rPr lang="en-US" sz="650" dirty="0" err="1">
                <a:latin typeface="Source Sans Pro" panose="020B0503030403020204" pitchFamily="34" charset="0"/>
                <a:ea typeface="Open Sans Regular"/>
                <a:cs typeface="Open Sans Regular"/>
              </a:rPr>
              <a:t>FUNdraising</a:t>
            </a:r>
            <a:r>
              <a:rPr lang="en-US" sz="650" dirty="0">
                <a:latin typeface="Source Sans Pro" panose="020B0503030403020204" pitchFamily="34" charset="0"/>
                <a:ea typeface="Open Sans Regular"/>
                <a:cs typeface="Open Sans Regular"/>
              </a:rPr>
              <a:t>. Have you ever been to a really fun CFC event? Feel free to call it out or put it in the chat. Some popular ones are chili cookoffs, talent shows, charity fairs, and physical challenges. Here are a few ideas to get you thinking…</a:t>
            </a:r>
          </a:p>
        </p:txBody>
      </p:sp>
      <p:sp>
        <p:nvSpPr>
          <p:cNvPr id="4" name="Slide Number Placeholder 3"/>
          <p:cNvSpPr>
            <a:spLocks noGrp="1"/>
          </p:cNvSpPr>
          <p:nvPr>
            <p:ph type="sldNum" sz="quarter" idx="5"/>
          </p:nvPr>
        </p:nvSpPr>
        <p:spPr/>
        <p:txBody>
          <a:bodyPr/>
          <a:lstStyle/>
          <a:p>
            <a:fld id="{BD9C3A12-1E0F-412B-B376-8089A55D946C}" type="slidenum">
              <a:rPr lang="uk-UA" smtClean="0"/>
              <a:pPr/>
              <a:t>31</a:t>
            </a:fld>
            <a:endParaRPr lang="uk-UA"/>
          </a:p>
        </p:txBody>
      </p:sp>
    </p:spTree>
    <p:extLst>
      <p:ext uri="{BB962C8B-B14F-4D97-AF65-F5344CB8AC3E}">
        <p14:creationId xmlns:p14="http://schemas.microsoft.com/office/powerpoint/2010/main" val="3955970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dirty="0">
                <a:latin typeface="Source Sans Pro" panose="020B0503030403020204" pitchFamily="34" charset="0"/>
                <a:ea typeface="Open Sans Regular"/>
                <a:cs typeface="Open Sans Regular"/>
              </a:rPr>
              <a:t>The next page on the website for our Virtual Charity Fair. The CFC asks charities to submit a written story and photo about someone they have helped and/or submit a 60-second video about the work they do. Not EVERY charity submits to the Virtual Charity Fair, but hundreds of them will. Reading those stories and watching those videos can be VERY inspiring. You can use these resources in your own communications and events. Or just promote the fair in general with your coworkers. You can see here that you can use these filters to help you narrow down the results. </a:t>
            </a:r>
            <a:endParaRPr lang="en-US"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32</a:t>
            </a:fld>
            <a:endParaRPr lang="uk-UA"/>
          </a:p>
        </p:txBody>
      </p:sp>
    </p:spTree>
    <p:extLst>
      <p:ext uri="{BB962C8B-B14F-4D97-AF65-F5344CB8AC3E}">
        <p14:creationId xmlns:p14="http://schemas.microsoft.com/office/powerpoint/2010/main" val="2190181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dirty="0">
                <a:latin typeface="Source Sans Pro" panose="020B0503030403020204" pitchFamily="34" charset="0"/>
                <a:ea typeface="Open Sans Regular"/>
                <a:cs typeface="Open Sans Regular"/>
              </a:rPr>
              <a:t>The next link on the website is a page to walk you though handling paper pledge forms. Paper pledging has been decline overall as more donors use the online giving system, but you may still receive paper pledges from donors, especially if you work in an area where employees don’t sit at a computer like USPS, DoD, TSA, etc. It is very helpful that you review the forms you receive for accuracy before you mail them in. This prevents processing errors. Make sure the donor kept a copy of the form for their own records. Download the pledge summary form and fill it out and then put the Summary sheet and the forms you collected into an envelope and mail it to the CFC pledge processing center. Please keep in mind that these forms contain PII and should be handled accordingly. For example, keep them in a locked area until you are ready to send them.</a:t>
            </a:r>
            <a:endParaRPr lang="en-US"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33</a:t>
            </a:fld>
            <a:endParaRPr lang="uk-UA"/>
          </a:p>
        </p:txBody>
      </p:sp>
    </p:spTree>
    <p:extLst>
      <p:ext uri="{BB962C8B-B14F-4D97-AF65-F5344CB8AC3E}">
        <p14:creationId xmlns:p14="http://schemas.microsoft.com/office/powerpoint/2010/main" val="1955103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i="1" dirty="0">
                <a:latin typeface="Source Sans Pro" panose="020B0503030403020204" pitchFamily="34" charset="0"/>
              </a:rPr>
              <a:t>[Local zones should update this slide with their own awards information]</a:t>
            </a:r>
          </a:p>
          <a:p>
            <a:r>
              <a:rPr lang="en-US" sz="650" dirty="0">
                <a:latin typeface="Source Sans Pro" panose="020B0503030403020204" pitchFamily="34" charset="0"/>
              </a:rPr>
              <a:t>We do offer some awards to recognize your excellent work and the success of the CFC in your agency/office/installation.</a:t>
            </a:r>
            <a:endParaRPr lang="en-US" dirty="0">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34</a:t>
            </a:fld>
            <a:endParaRPr lang="uk-UA"/>
          </a:p>
        </p:txBody>
      </p:sp>
    </p:spTree>
    <p:extLst>
      <p:ext uri="{BB962C8B-B14F-4D97-AF65-F5344CB8AC3E}">
        <p14:creationId xmlns:p14="http://schemas.microsoft.com/office/powerpoint/2010/main" val="40072710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That’s our walkthrough of the website. I am going to leave you with a brief summary of the activities we will be asking you to undertake at the end of the campaign. That is a long way from now, as the final day to pledge online will be January 15, 2025! So, we will be sending you reminders of these activities as we get closer to this time. But, once the campaign comes to a close, we will want you to round up and submit any remaining paper pledge forms from your co-workers. Then, report your final totals to your leadership so they can promote that in thank you messages (which are also available in the toolkit). You might be able to plan an awards and recognition event or participate in one being held virtually. It is VERY HELPFUL if you can leave some continuity material/binder for the campaign manager or keyworker who will replace you. You might even talk with your leadership about selecting your replacement at the end of this year’s campaign so that you can do turnover and offer guidance to them while the campaign is still fresh in your mind. And finally, we will be asking you to participate in some feedback opportunities and after-action review sessions to help us make the campaign better.</a:t>
            </a:r>
          </a:p>
        </p:txBody>
      </p:sp>
      <p:sp>
        <p:nvSpPr>
          <p:cNvPr id="4" name="Slide Number Placeholder 3"/>
          <p:cNvSpPr>
            <a:spLocks noGrp="1"/>
          </p:cNvSpPr>
          <p:nvPr>
            <p:ph type="sldNum" sz="quarter" idx="5"/>
          </p:nvPr>
        </p:nvSpPr>
        <p:spPr/>
        <p:txBody>
          <a:bodyPr/>
          <a:lstStyle/>
          <a:p>
            <a:fld id="{BD9C3A12-1E0F-412B-B376-8089A55D946C}" type="slidenum">
              <a:rPr lang="uk-UA" smtClean="0"/>
              <a:pPr/>
              <a:t>35</a:t>
            </a:fld>
            <a:endParaRPr lang="uk-UA"/>
          </a:p>
        </p:txBody>
      </p:sp>
    </p:spTree>
    <p:extLst>
      <p:ext uri="{BB962C8B-B14F-4D97-AF65-F5344CB8AC3E}">
        <p14:creationId xmlns:p14="http://schemas.microsoft.com/office/powerpoint/2010/main" val="3970085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latin typeface="Source Sans Pro" panose="020B0503030403020204" pitchFamily="34" charset="0"/>
                <a:ea typeface="Source Sans Pro" panose="020B0503030403020204" pitchFamily="34" charset="0"/>
              </a:rPr>
              <a:t>Wow! We made it. I know I’ve thrown a lot at you today, but hopefully I’ve also shown you where to go for resources and help. You can also contact us….</a:t>
            </a:r>
          </a:p>
          <a:p>
            <a:endParaRPr lang="en-US" sz="10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36</a:t>
            </a:fld>
            <a:endParaRPr lang="uk-UA"/>
          </a:p>
        </p:txBody>
      </p:sp>
    </p:spTree>
    <p:extLst>
      <p:ext uri="{BB962C8B-B14F-4D97-AF65-F5344CB8AC3E}">
        <p14:creationId xmlns:p14="http://schemas.microsoft.com/office/powerpoint/2010/main" val="4214287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11937" rtl="0" eaLnBrk="1" fontAlgn="auto" latinLnBrk="0" hangingPunct="1">
              <a:lnSpc>
                <a:spcPct val="100000"/>
              </a:lnSpc>
              <a:spcBef>
                <a:spcPts val="0"/>
              </a:spcBef>
              <a:spcAft>
                <a:spcPts val="0"/>
              </a:spcAft>
              <a:buClrTx/>
              <a:buSzTx/>
              <a:buFontTx/>
              <a:buNone/>
              <a:tabLst/>
              <a:defRPr/>
            </a:pPr>
            <a:r>
              <a:rPr lang="en-US" sz="1000" dirty="0">
                <a:latin typeface="Source Sans Pro" panose="020B0503030403020204" pitchFamily="34" charset="0"/>
                <a:ea typeface="Source Sans Pro" panose="020B0503030403020204" pitchFamily="34" charset="0"/>
              </a:rPr>
              <a:t>Now, are there any questions I can answer?</a:t>
            </a:r>
          </a:p>
          <a:p>
            <a:endParaRPr lang="en-US" sz="1000" dirty="0">
              <a:latin typeface="Source Sans Pro" panose="020B0503030403020204" pitchFamily="34" charset="0"/>
              <a:ea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37</a:t>
            </a:fld>
            <a:endParaRPr lang="uk-UA"/>
          </a:p>
        </p:txBody>
      </p:sp>
    </p:spTree>
    <p:extLst>
      <p:ext uri="{BB962C8B-B14F-4D97-AF65-F5344CB8AC3E}">
        <p14:creationId xmlns:p14="http://schemas.microsoft.com/office/powerpoint/2010/main" val="125200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800" dirty="0">
                <a:latin typeface="Source Sans Pro"/>
                <a:ea typeface="Source Sans Pro"/>
              </a:rPr>
              <a:t>This year, you are going to see lots of materials talking about the impact you can have when you GIVE HAPPY through the CFC. The CFC highlights 14 different cause areas this year to show all the ways giving through the CFC can impact communities across the nation and around the world.</a:t>
            </a:r>
          </a:p>
        </p:txBody>
      </p:sp>
      <p:sp>
        <p:nvSpPr>
          <p:cNvPr id="4" name="Slide Number Placeholder 3"/>
          <p:cNvSpPr>
            <a:spLocks noGrp="1"/>
          </p:cNvSpPr>
          <p:nvPr>
            <p:ph type="sldNum" sz="quarter" idx="5"/>
          </p:nvPr>
        </p:nvSpPr>
        <p:spPr/>
        <p:txBody>
          <a:bodyPr/>
          <a:lstStyle/>
          <a:p>
            <a:fld id="{BD9C3A12-1E0F-412B-B376-8089A55D946C}" type="slidenum">
              <a:rPr lang="uk-UA" smtClean="0"/>
              <a:pPr/>
              <a:t>4</a:t>
            </a:fld>
            <a:endParaRPr lang="uk-UA"/>
          </a:p>
        </p:txBody>
      </p:sp>
    </p:spTree>
    <p:extLst>
      <p:ext uri="{BB962C8B-B14F-4D97-AF65-F5344CB8AC3E}">
        <p14:creationId xmlns:p14="http://schemas.microsoft.com/office/powerpoint/2010/main" val="262623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50" dirty="0">
                <a:latin typeface="Source Sans Pro" panose="020B0503030403020204" pitchFamily="34" charset="0"/>
                <a:cs typeface="Calibri"/>
              </a:rPr>
              <a:t>Here's what some of the visual representations of what those cause areas look like. The CFC has so many great charities - no matter which cause you want to support.</a:t>
            </a:r>
          </a:p>
        </p:txBody>
      </p:sp>
      <p:sp>
        <p:nvSpPr>
          <p:cNvPr id="4" name="Slide Number Placeholder 3"/>
          <p:cNvSpPr>
            <a:spLocks noGrp="1"/>
          </p:cNvSpPr>
          <p:nvPr>
            <p:ph type="sldNum" sz="quarter" idx="5"/>
          </p:nvPr>
        </p:nvSpPr>
        <p:spPr/>
        <p:txBody>
          <a:bodyPr/>
          <a:lstStyle/>
          <a:p>
            <a:fld id="{BD9C3A12-1E0F-412B-B376-8089A55D946C}" type="slidenum">
              <a:rPr lang="uk-UA" smtClean="0"/>
              <a:pPr/>
              <a:t>5</a:t>
            </a:fld>
            <a:endParaRPr lang="uk-UA"/>
          </a:p>
        </p:txBody>
      </p:sp>
    </p:spTree>
    <p:extLst>
      <p:ext uri="{BB962C8B-B14F-4D97-AF65-F5344CB8AC3E}">
        <p14:creationId xmlns:p14="http://schemas.microsoft.com/office/powerpoint/2010/main" val="3500591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Source Sans Pro" panose="020B0503030403020204" pitchFamily="34" charset="0"/>
                <a:ea typeface="Source Sans Pro" panose="020B0503030403020204" pitchFamily="34" charset="0"/>
                <a:cs typeface="Open Sans Regular"/>
              </a:rPr>
              <a:t>Now that you know all the awesome causes you can support, let me tell you about HOW you can give through the CFC. There are four ways to pledge; all methods are easy, safe, and secure ways to give through the CFC! It all depends on how someone likes to pledge.</a:t>
            </a:r>
          </a:p>
          <a:p>
            <a:endParaRPr lang="en-US" sz="1000" dirty="0">
              <a:latin typeface="Source Sans Pro" panose="020B0503030403020204" pitchFamily="34" charset="0"/>
              <a:ea typeface="Source Sans Pro" panose="020B0503030403020204" pitchFamily="34" charset="0"/>
              <a:cs typeface="Open Sans Regular"/>
            </a:endParaRPr>
          </a:p>
          <a:p>
            <a:r>
              <a:rPr lang="en-US" sz="1000" b="1" dirty="0">
                <a:latin typeface="Source Sans Pro" panose="020B0503030403020204" pitchFamily="34" charset="0"/>
                <a:ea typeface="Source Sans Pro" panose="020B0503030403020204" pitchFamily="34" charset="0"/>
                <a:cs typeface="Open Sans Regular"/>
              </a:rPr>
              <a:t>Do you want the full range of giving options? </a:t>
            </a:r>
            <a:r>
              <a:rPr lang="en-US" sz="1000" dirty="0">
                <a:latin typeface="Source Sans Pro" panose="020B0503030403020204" pitchFamily="34" charset="0"/>
                <a:ea typeface="Source Sans Pro" panose="020B0503030403020204" pitchFamily="34" charset="0"/>
                <a:cs typeface="Open Sans Regular"/>
              </a:rPr>
              <a:t>Including giving via payroll deduction, credit card, bank transfer, or even </a:t>
            </a:r>
            <a:r>
              <a:rPr lang="en-US" sz="1000" dirty="0" err="1">
                <a:latin typeface="Source Sans Pro" panose="020B0503030403020204" pitchFamily="34" charset="0"/>
                <a:ea typeface="Source Sans Pro" panose="020B0503030403020204" pitchFamily="34" charset="0"/>
                <a:cs typeface="Open Sans Regular"/>
              </a:rPr>
              <a:t>Paypal</a:t>
            </a:r>
            <a:r>
              <a:rPr lang="en-US" sz="1000" dirty="0">
                <a:latin typeface="Source Sans Pro" panose="020B0503030403020204" pitchFamily="34" charset="0"/>
                <a:ea typeface="Source Sans Pro" panose="020B0503030403020204" pitchFamily="34" charset="0"/>
                <a:cs typeface="Open Sans Regular"/>
              </a:rPr>
              <a:t>? Then, our most popular giving method, the online giving system, is for you! All you have to do is visit GiveCFC.org and click the DONATE button (it’s right at the top of the page!) to log in to or create an account and get started. One important thing to note is that the CFC’s online giving system is now protected by multi-factor authentication, which means that visitors must have or create a login.gov account before you can access the CFC’s Online Giving System.</a:t>
            </a:r>
            <a:endParaRPr lang="en-US" sz="650" dirty="0">
              <a:latin typeface="Source Sans Pro" panose="020B0503030403020204" pitchFamily="34" charset="0"/>
              <a:ea typeface="Open Sans Regular" charset="0"/>
              <a:cs typeface="Open Sans Regular" charset="0"/>
            </a:endParaRPr>
          </a:p>
          <a:p>
            <a:endParaRPr lang="en-US" dirty="0">
              <a:ea typeface="Open Sans Regular" charset="0"/>
              <a:cs typeface="Open Sans Regular"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6</a:t>
            </a:fld>
            <a:endParaRPr lang="uk-UA"/>
          </a:p>
        </p:txBody>
      </p:sp>
    </p:spTree>
    <p:extLst>
      <p:ext uri="{BB962C8B-B14F-4D97-AF65-F5344CB8AC3E}">
        <p14:creationId xmlns:p14="http://schemas.microsoft.com/office/powerpoint/2010/main" val="1458242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Source Sans Pro" panose="020B0503030403020204" pitchFamily="34" charset="0"/>
                <a:ea typeface="Source Sans Pro" panose="020B0503030403020204" pitchFamily="34" charset="0"/>
                <a:cs typeface="Open Sans Regular"/>
              </a:rPr>
              <a:t>But, maybe you work for an agency or office that doesn’t have ready access to technology at work. This includes TSA agents, some members of the military, border patrol officers, USPS mail carriers, and more. In this case, the traditional Paper Pledge Form is for you. We have some printed pledge forms available for campaign workers in these types of agencies to distribute. If you have access to the website, you can also print them off yourself. </a:t>
            </a:r>
            <a:endParaRPr lang="en-US" sz="1000" dirty="0">
              <a:latin typeface="Source Sans Pro" panose="020B0503030403020204" pitchFamily="34" charset="0"/>
              <a:ea typeface="Source Sans Pro" panose="020B0503030403020204" pitchFamily="34" charset="0"/>
              <a:cs typeface="Open Sans Regular" charset="0"/>
            </a:endParaRPr>
          </a:p>
          <a:p>
            <a:endParaRPr lang="en-US" sz="650" dirty="0">
              <a:latin typeface="Source Sans Pro" panose="020B0503030403020204" pitchFamily="34" charset="0"/>
              <a:ea typeface="Open Sans Regular" charset="0"/>
              <a:cs typeface="Open Sans Regular" charset="0"/>
            </a:endParaRPr>
          </a:p>
          <a:p>
            <a:endParaRPr lang="en-US" dirty="0">
              <a:ea typeface="Open Sans Regular" charset="0"/>
              <a:cs typeface="Open Sans Regular" charset="0"/>
            </a:endParaRPr>
          </a:p>
        </p:txBody>
      </p:sp>
      <p:sp>
        <p:nvSpPr>
          <p:cNvPr id="4" name="Slide Number Placeholder 3"/>
          <p:cNvSpPr>
            <a:spLocks noGrp="1"/>
          </p:cNvSpPr>
          <p:nvPr>
            <p:ph type="sldNum" sz="quarter" idx="5"/>
          </p:nvPr>
        </p:nvSpPr>
        <p:spPr/>
        <p:txBody>
          <a:bodyPr/>
          <a:lstStyle/>
          <a:p>
            <a:fld id="{BD9C3A12-1E0F-412B-B376-8089A55D946C}" type="slidenum">
              <a:rPr lang="uk-UA" smtClean="0"/>
              <a:pPr/>
              <a:t>7</a:t>
            </a:fld>
            <a:endParaRPr lang="uk-UA"/>
          </a:p>
        </p:txBody>
      </p:sp>
    </p:spTree>
    <p:extLst>
      <p:ext uri="{BB962C8B-B14F-4D97-AF65-F5344CB8AC3E}">
        <p14:creationId xmlns:p14="http://schemas.microsoft.com/office/powerpoint/2010/main" val="3515625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ea typeface="Open Sans Regular" charset="0"/>
                <a:cs typeface="Open Sans Regular" charset="0"/>
              </a:rPr>
              <a:t>Take giving on the go with the CFC mobile app. If you love using your phone – you can easily download the CFC Giving Mobile App by searching for “CFC Giving” on your </a:t>
            </a:r>
            <a:r>
              <a:rPr lang="en-US" dirty="0" err="1">
                <a:latin typeface="Source Sans Pro" panose="020B0503030403020204" pitchFamily="34" charset="0"/>
                <a:ea typeface="Open Sans Regular" charset="0"/>
                <a:cs typeface="Open Sans Regular" charset="0"/>
              </a:rPr>
              <a:t>iphone</a:t>
            </a:r>
            <a:r>
              <a:rPr lang="en-US" dirty="0">
                <a:latin typeface="Source Sans Pro" panose="020B0503030403020204" pitchFamily="34" charset="0"/>
                <a:ea typeface="Open Sans Regular" charset="0"/>
                <a:cs typeface="Open Sans Regular" charset="0"/>
              </a:rPr>
              <a:t> or android device mobile stores and get started.</a:t>
            </a:r>
          </a:p>
        </p:txBody>
      </p:sp>
      <p:sp>
        <p:nvSpPr>
          <p:cNvPr id="4" name="Slide Number Placeholder 3"/>
          <p:cNvSpPr>
            <a:spLocks noGrp="1"/>
          </p:cNvSpPr>
          <p:nvPr>
            <p:ph type="sldNum" sz="quarter" idx="5"/>
          </p:nvPr>
        </p:nvSpPr>
        <p:spPr/>
        <p:txBody>
          <a:bodyPr/>
          <a:lstStyle/>
          <a:p>
            <a:fld id="{BD9C3A12-1E0F-412B-B376-8089A55D946C}" type="slidenum">
              <a:rPr lang="uk-UA" smtClean="0"/>
              <a:pPr/>
              <a:t>8</a:t>
            </a:fld>
            <a:endParaRPr lang="uk-UA"/>
          </a:p>
        </p:txBody>
      </p:sp>
    </p:spTree>
    <p:extLst>
      <p:ext uri="{BB962C8B-B14F-4D97-AF65-F5344CB8AC3E}">
        <p14:creationId xmlns:p14="http://schemas.microsoft.com/office/powerpoint/2010/main" val="1716514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Source Sans Pro" panose="020B0503030403020204" pitchFamily="34" charset="0"/>
                <a:ea typeface="Open Sans Regular" charset="0"/>
                <a:cs typeface="Open Sans Regular" charset="0"/>
              </a:rPr>
              <a:t>And finally, if you want to make the quickest, onetime gift, then you can use the CFC’s Text-to-Donate program. </a:t>
            </a:r>
          </a:p>
          <a:p>
            <a:endParaRPr lang="en-US" dirty="0">
              <a:latin typeface="Source Sans Pro" panose="020B0503030403020204" pitchFamily="34" charset="0"/>
              <a:ea typeface="Open Sans Regular" charset="0"/>
              <a:cs typeface="Open Sans Regular" charset="0"/>
            </a:endParaRPr>
          </a:p>
          <a:p>
            <a:r>
              <a:rPr lang="en-US" dirty="0">
                <a:latin typeface="Source Sans Pro" panose="020B0503030403020204" pitchFamily="34" charset="0"/>
                <a:ea typeface="Open Sans Regular" charset="0"/>
                <a:cs typeface="Open Sans Regular" charset="0"/>
              </a:rPr>
              <a:t>(These instructions need to be finalized and added before training starts.)</a:t>
            </a:r>
          </a:p>
          <a:p>
            <a:endParaRPr lang="en-US" dirty="0">
              <a:latin typeface="Source Sans Pro" panose="020B0503030403020204" pitchFamily="34" charset="0"/>
              <a:ea typeface="Open Sans Regular" charset="0"/>
              <a:cs typeface="Open Sans Regular" charset="0"/>
            </a:endParaRPr>
          </a:p>
          <a:p>
            <a:r>
              <a:rPr lang="en-US" dirty="0">
                <a:latin typeface="Source Sans Pro" panose="020B0503030403020204" pitchFamily="34" charset="0"/>
                <a:ea typeface="Open Sans Regular" charset="0"/>
                <a:cs typeface="Open Sans Regular" charset="0"/>
              </a:rPr>
              <a:t>One caveat to using this method is that your unit will not get credit for your donation as there is no way to designate your unit in this quick and easy pledge method. However, this is still a great introduction to the CFC and a great option for someone who wants to make a quick pledge.</a:t>
            </a:r>
          </a:p>
        </p:txBody>
      </p:sp>
      <p:sp>
        <p:nvSpPr>
          <p:cNvPr id="4" name="Slide Number Placeholder 3"/>
          <p:cNvSpPr>
            <a:spLocks noGrp="1"/>
          </p:cNvSpPr>
          <p:nvPr>
            <p:ph type="sldNum" sz="quarter" idx="5"/>
          </p:nvPr>
        </p:nvSpPr>
        <p:spPr/>
        <p:txBody>
          <a:bodyPr/>
          <a:lstStyle/>
          <a:p>
            <a:fld id="{BD9C3A12-1E0F-412B-B376-8089A55D946C}" type="slidenum">
              <a:rPr lang="uk-UA" smtClean="0"/>
              <a:pPr/>
              <a:t>9</a:t>
            </a:fld>
            <a:endParaRPr lang="uk-UA"/>
          </a:p>
        </p:txBody>
      </p:sp>
    </p:spTree>
    <p:extLst>
      <p:ext uri="{BB962C8B-B14F-4D97-AF65-F5344CB8AC3E}">
        <p14:creationId xmlns:p14="http://schemas.microsoft.com/office/powerpoint/2010/main" val="36007556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9.jpe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ginning Slide">
    <p:bg>
      <p:bgPr>
        <a:solidFill>
          <a:schemeClr val="bg1"/>
        </a:solidFill>
        <a:effectLst/>
      </p:bgPr>
    </p:bg>
    <p:spTree>
      <p:nvGrpSpPr>
        <p:cNvPr id="1" name=""/>
        <p:cNvGrpSpPr/>
        <p:nvPr/>
      </p:nvGrpSpPr>
      <p:grpSpPr>
        <a:xfrm>
          <a:off x="0" y="0"/>
          <a:ext cx="0" cy="0"/>
          <a:chOff x="0" y="0"/>
          <a:chExt cx="0" cy="0"/>
        </a:xfrm>
      </p:grpSpPr>
      <p:pic>
        <p:nvPicPr>
          <p:cNvPr id="3" name="Picture 2" descr="People holding Give Happy letters">
            <a:extLst>
              <a:ext uri="{FF2B5EF4-FFF2-40B4-BE49-F238E27FC236}">
                <a16:creationId xmlns:a16="http://schemas.microsoft.com/office/drawing/2014/main" id="{5DC22A2A-06A5-376C-7DBC-97CBE2DFBF5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962400" y="364079"/>
            <a:ext cx="6781800" cy="6298332"/>
          </a:xfrm>
          <a:prstGeom prst="rect">
            <a:avLst/>
          </a:prstGeom>
        </p:spPr>
      </p:pic>
      <p:sp>
        <p:nvSpPr>
          <p:cNvPr id="2" name="Title 1" hidden="1">
            <a:extLst>
              <a:ext uri="{FF2B5EF4-FFF2-40B4-BE49-F238E27FC236}">
                <a16:creationId xmlns:a16="http://schemas.microsoft.com/office/drawing/2014/main" id="{DA7DECA9-A852-154C-8A66-179FCCA2C67B}"/>
              </a:ext>
            </a:extLst>
          </p:cNvPr>
          <p:cNvSpPr>
            <a:spLocks noGrp="1"/>
          </p:cNvSpPr>
          <p:nvPr>
            <p:ph type="title" hasCustomPrompt="1"/>
          </p:nvPr>
        </p:nvSpPr>
        <p:spPr>
          <a:xfrm>
            <a:off x="304800" y="6315775"/>
            <a:ext cx="11379200" cy="542225"/>
          </a:xfrm>
        </p:spPr>
        <p:txBody>
          <a:bodyPr>
            <a:normAutofit/>
          </a:bodyPr>
          <a:lstStyle>
            <a:lvl1pPr>
              <a:defRPr sz="1800"/>
            </a:lvl1pPr>
          </a:lstStyle>
          <a:p>
            <a:r>
              <a:rPr lang="en-US"/>
              <a:t>You can be the Face of Change</a:t>
            </a:r>
          </a:p>
        </p:txBody>
      </p:sp>
      <p:pic>
        <p:nvPicPr>
          <p:cNvPr id="8" name="Picture 7" descr="Red, White &amp; Blue CFC Star logo">
            <a:extLst>
              <a:ext uri="{FF2B5EF4-FFF2-40B4-BE49-F238E27FC236}">
                <a16:creationId xmlns:a16="http://schemas.microsoft.com/office/drawing/2014/main" id="{7B8C918C-3C54-94F3-F775-D06348150B4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9335" t="31720" r="54032" b="44086"/>
          <a:stretch/>
        </p:blipFill>
        <p:spPr>
          <a:xfrm>
            <a:off x="304800" y="152400"/>
            <a:ext cx="3539068" cy="2895600"/>
          </a:xfrm>
          <a:prstGeom prst="rect">
            <a:avLst/>
          </a:prstGeom>
        </p:spPr>
      </p:pic>
    </p:spTree>
    <p:extLst>
      <p:ext uri="{BB962C8B-B14F-4D97-AF65-F5344CB8AC3E}">
        <p14:creationId xmlns:p14="http://schemas.microsoft.com/office/powerpoint/2010/main" val="7187093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6" name="Picture 5" descr="Two ladies posing for the camera">
            <a:extLst>
              <a:ext uri="{FF2B5EF4-FFF2-40B4-BE49-F238E27FC236}">
                <a16:creationId xmlns:a16="http://schemas.microsoft.com/office/drawing/2014/main" id="{A297DBEC-2ADC-D596-A908-C24E322263D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24800" y="2169762"/>
            <a:ext cx="4191001" cy="4688238"/>
          </a:xfrm>
          <a:prstGeom prst="rect">
            <a:avLst/>
          </a:prstGeom>
        </p:spPr>
      </p:pic>
      <p:sp>
        <p:nvSpPr>
          <p:cNvPr id="13" name="Rectangle 12">
            <a:extLst>
              <a:ext uri="{FF2B5EF4-FFF2-40B4-BE49-F238E27FC236}">
                <a16:creationId xmlns:a16="http://schemas.microsoft.com/office/drawing/2014/main" id="{A0FECB4C-FDEA-3C4F-9F07-C56E1B241FBD}"/>
              </a:ext>
            </a:extLst>
          </p:cNvPr>
          <p:cNvSpPr/>
          <p:nvPr/>
        </p:nvSpPr>
        <p:spPr>
          <a:xfrm>
            <a:off x="0" y="0"/>
            <a:ext cx="7624247" cy="6858000"/>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2"/>
          </a:p>
        </p:txBody>
      </p:sp>
      <p:sp>
        <p:nvSpPr>
          <p:cNvPr id="40" name="Title 1"/>
          <p:cNvSpPr>
            <a:spLocks noGrp="1"/>
          </p:cNvSpPr>
          <p:nvPr userDrawn="1">
            <p:ph type="ctrTitle" hasCustomPrompt="1"/>
          </p:nvPr>
        </p:nvSpPr>
        <p:spPr>
          <a:xfrm>
            <a:off x="221838" y="514343"/>
            <a:ext cx="7169562" cy="1219200"/>
          </a:xfrm>
        </p:spPr>
        <p:txBody>
          <a:bodyPr anchor="ctr">
            <a:normAutofit/>
          </a:bodyPr>
          <a:lstStyle>
            <a:lvl1pPr algn="l">
              <a:defRPr sz="4400" b="0">
                <a:solidFill>
                  <a:schemeClr val="bg1"/>
                </a:solidFill>
              </a:defRPr>
            </a:lvl1pPr>
          </a:lstStyle>
          <a:p>
            <a:r>
              <a:rPr lang="en-US"/>
              <a:t>CLICK TO EDIT TITLE</a:t>
            </a:r>
          </a:p>
        </p:txBody>
      </p:sp>
      <p:sp>
        <p:nvSpPr>
          <p:cNvPr id="41" name="Subtitle 2"/>
          <p:cNvSpPr>
            <a:spLocks noGrp="1"/>
          </p:cNvSpPr>
          <p:nvPr userDrawn="1">
            <p:ph type="subTitle" idx="1" hasCustomPrompt="1"/>
          </p:nvPr>
        </p:nvSpPr>
        <p:spPr>
          <a:xfrm>
            <a:off x="221838" y="1981200"/>
            <a:ext cx="7169562" cy="1198562"/>
          </a:xfrm>
        </p:spPr>
        <p:txBody>
          <a:bodyPr>
            <a:normAutofit/>
          </a:bodyPr>
          <a:lstStyle>
            <a:lvl1pPr marL="0" indent="0" algn="l">
              <a:buNone/>
              <a:defRPr sz="3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2" name="Picture 1" descr="CFC Give Happy logo">
            <a:extLst>
              <a:ext uri="{FF2B5EF4-FFF2-40B4-BE49-F238E27FC236}">
                <a16:creationId xmlns:a16="http://schemas.microsoft.com/office/drawing/2014/main" id="{FC61A23E-D3DC-141D-AA2F-64C7CC8C7D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532354"/>
            <a:ext cx="3565236" cy="898383"/>
          </a:xfrm>
          <a:prstGeom prst="rect">
            <a:avLst/>
          </a:prstGeom>
        </p:spPr>
      </p:pic>
      <p:sp>
        <p:nvSpPr>
          <p:cNvPr id="4" name="TextBox 3">
            <a:extLst>
              <a:ext uri="{FF2B5EF4-FFF2-40B4-BE49-F238E27FC236}">
                <a16:creationId xmlns:a16="http://schemas.microsoft.com/office/drawing/2014/main" id="{4B940F03-85C7-2DA0-28C6-41271D2C78BC}"/>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51383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3" name="Picture 2" descr="Excited worker kicking up their heels">
            <a:extLst>
              <a:ext uri="{FF2B5EF4-FFF2-40B4-BE49-F238E27FC236}">
                <a16:creationId xmlns:a16="http://schemas.microsoft.com/office/drawing/2014/main" id="{06FB0233-D59C-8D3D-54BB-80E4F02932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613238" y="1733543"/>
            <a:ext cx="4589315" cy="5124457"/>
          </a:xfrm>
          <a:prstGeom prst="rect">
            <a:avLst/>
          </a:prstGeom>
        </p:spPr>
      </p:pic>
      <p:sp>
        <p:nvSpPr>
          <p:cNvPr id="13" name="Rectangle 12">
            <a:extLst>
              <a:ext uri="{FF2B5EF4-FFF2-40B4-BE49-F238E27FC236}">
                <a16:creationId xmlns:a16="http://schemas.microsoft.com/office/drawing/2014/main" id="{A0FECB4C-FDEA-3C4F-9F07-C56E1B241FBD}"/>
              </a:ext>
            </a:extLst>
          </p:cNvPr>
          <p:cNvSpPr/>
          <p:nvPr/>
        </p:nvSpPr>
        <p:spPr>
          <a:xfrm>
            <a:off x="0" y="0"/>
            <a:ext cx="7624247" cy="6858000"/>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2"/>
          </a:p>
        </p:txBody>
      </p:sp>
      <p:sp>
        <p:nvSpPr>
          <p:cNvPr id="40" name="Title 1"/>
          <p:cNvSpPr>
            <a:spLocks noGrp="1"/>
          </p:cNvSpPr>
          <p:nvPr userDrawn="1">
            <p:ph type="ctrTitle" hasCustomPrompt="1"/>
          </p:nvPr>
        </p:nvSpPr>
        <p:spPr>
          <a:xfrm>
            <a:off x="221838" y="514343"/>
            <a:ext cx="7169562" cy="1219200"/>
          </a:xfrm>
        </p:spPr>
        <p:txBody>
          <a:bodyPr anchor="ctr">
            <a:normAutofit/>
          </a:bodyPr>
          <a:lstStyle>
            <a:lvl1pPr algn="l">
              <a:defRPr sz="4400" b="0">
                <a:solidFill>
                  <a:schemeClr val="bg1"/>
                </a:solidFill>
              </a:defRPr>
            </a:lvl1pPr>
          </a:lstStyle>
          <a:p>
            <a:r>
              <a:rPr lang="en-US"/>
              <a:t>CLICK TO EDIT TITLE</a:t>
            </a:r>
          </a:p>
        </p:txBody>
      </p:sp>
      <p:sp>
        <p:nvSpPr>
          <p:cNvPr id="41" name="Subtitle 2"/>
          <p:cNvSpPr>
            <a:spLocks noGrp="1"/>
          </p:cNvSpPr>
          <p:nvPr userDrawn="1">
            <p:ph type="subTitle" idx="1" hasCustomPrompt="1"/>
          </p:nvPr>
        </p:nvSpPr>
        <p:spPr>
          <a:xfrm>
            <a:off x="221838" y="1981200"/>
            <a:ext cx="7169562" cy="1198562"/>
          </a:xfrm>
        </p:spPr>
        <p:txBody>
          <a:bodyPr>
            <a:normAutofit/>
          </a:bodyPr>
          <a:lstStyle>
            <a:lvl1pPr marL="0" indent="0" algn="l">
              <a:buNone/>
              <a:defRPr sz="3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2" name="Picture 1" descr="CFC Give Happy logo">
            <a:extLst>
              <a:ext uri="{FF2B5EF4-FFF2-40B4-BE49-F238E27FC236}">
                <a16:creationId xmlns:a16="http://schemas.microsoft.com/office/drawing/2014/main" id="{FC61A23E-D3DC-141D-AA2F-64C7CC8C7D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762000"/>
            <a:ext cx="3565236" cy="898383"/>
          </a:xfrm>
          <a:prstGeom prst="rect">
            <a:avLst/>
          </a:prstGeom>
        </p:spPr>
      </p:pic>
      <p:sp>
        <p:nvSpPr>
          <p:cNvPr id="4" name="TextBox 3">
            <a:extLst>
              <a:ext uri="{FF2B5EF4-FFF2-40B4-BE49-F238E27FC236}">
                <a16:creationId xmlns:a16="http://schemas.microsoft.com/office/drawing/2014/main" id="{3F331BC0-F5B1-9804-DB86-BEE1A5FDF1D7}"/>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480609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Slide 3">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FECB4C-FDEA-3C4F-9F07-C56E1B241FBD}"/>
              </a:ext>
            </a:extLst>
          </p:cNvPr>
          <p:cNvSpPr/>
          <p:nvPr/>
        </p:nvSpPr>
        <p:spPr>
          <a:xfrm>
            <a:off x="0" y="0"/>
            <a:ext cx="7624247" cy="6858000"/>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2"/>
          </a:p>
        </p:txBody>
      </p:sp>
      <p:sp>
        <p:nvSpPr>
          <p:cNvPr id="40" name="Title 1"/>
          <p:cNvSpPr>
            <a:spLocks noGrp="1"/>
          </p:cNvSpPr>
          <p:nvPr userDrawn="1">
            <p:ph type="ctrTitle" hasCustomPrompt="1"/>
          </p:nvPr>
        </p:nvSpPr>
        <p:spPr>
          <a:xfrm>
            <a:off x="221838" y="514343"/>
            <a:ext cx="7169562" cy="1219200"/>
          </a:xfrm>
        </p:spPr>
        <p:txBody>
          <a:bodyPr anchor="ctr">
            <a:normAutofit/>
          </a:bodyPr>
          <a:lstStyle>
            <a:lvl1pPr algn="l">
              <a:defRPr sz="4400" b="0">
                <a:solidFill>
                  <a:schemeClr val="bg1"/>
                </a:solidFill>
              </a:defRPr>
            </a:lvl1pPr>
          </a:lstStyle>
          <a:p>
            <a:r>
              <a:rPr lang="en-US"/>
              <a:t>CLICK TO EDIT TITLE</a:t>
            </a:r>
          </a:p>
        </p:txBody>
      </p:sp>
      <p:sp>
        <p:nvSpPr>
          <p:cNvPr id="41" name="Subtitle 2"/>
          <p:cNvSpPr>
            <a:spLocks noGrp="1"/>
          </p:cNvSpPr>
          <p:nvPr userDrawn="1">
            <p:ph type="subTitle" idx="1" hasCustomPrompt="1"/>
          </p:nvPr>
        </p:nvSpPr>
        <p:spPr>
          <a:xfrm>
            <a:off x="221838" y="1981200"/>
            <a:ext cx="7169562" cy="1198562"/>
          </a:xfrm>
        </p:spPr>
        <p:txBody>
          <a:bodyPr>
            <a:normAutofit/>
          </a:bodyPr>
          <a:lstStyle>
            <a:lvl1pPr marL="0" indent="0" algn="l">
              <a:buNone/>
              <a:defRPr sz="3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2" name="Picture 1" descr="CFC Give Happy logo">
            <a:extLst>
              <a:ext uri="{FF2B5EF4-FFF2-40B4-BE49-F238E27FC236}">
                <a16:creationId xmlns:a16="http://schemas.microsoft.com/office/drawing/2014/main" id="{FC61A23E-D3DC-141D-AA2F-64C7CC8C7D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532354"/>
            <a:ext cx="3565236" cy="898383"/>
          </a:xfrm>
          <a:prstGeom prst="rect">
            <a:avLst/>
          </a:prstGeom>
        </p:spPr>
      </p:pic>
      <p:sp>
        <p:nvSpPr>
          <p:cNvPr id="4" name="TextBox 3">
            <a:extLst>
              <a:ext uri="{FF2B5EF4-FFF2-40B4-BE49-F238E27FC236}">
                <a16:creationId xmlns:a16="http://schemas.microsoft.com/office/drawing/2014/main" id="{216ED7DB-5B0A-8E9F-052A-8C87B900D54B}"/>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pic>
        <p:nvPicPr>
          <p:cNvPr id="5" name="Picture 4" descr="Two workers excited to be in the Give Happy Combined Federal Campaign">
            <a:extLst>
              <a:ext uri="{FF2B5EF4-FFF2-40B4-BE49-F238E27FC236}">
                <a16:creationId xmlns:a16="http://schemas.microsoft.com/office/drawing/2014/main" id="{1F8DB7CF-1358-219C-3798-6921DC20114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921839" y="1828800"/>
            <a:ext cx="4055250" cy="4722125"/>
          </a:xfrm>
          <a:prstGeom prst="rect">
            <a:avLst/>
          </a:prstGeom>
        </p:spPr>
      </p:pic>
    </p:spTree>
    <p:extLst>
      <p:ext uri="{BB962C8B-B14F-4D97-AF65-F5344CB8AC3E}">
        <p14:creationId xmlns:p14="http://schemas.microsoft.com/office/powerpoint/2010/main" val="2278585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Slide 4">
    <p:spTree>
      <p:nvGrpSpPr>
        <p:cNvPr id="1" name=""/>
        <p:cNvGrpSpPr/>
        <p:nvPr/>
      </p:nvGrpSpPr>
      <p:grpSpPr>
        <a:xfrm>
          <a:off x="0" y="0"/>
          <a:ext cx="0" cy="0"/>
          <a:chOff x="0" y="0"/>
          <a:chExt cx="0" cy="0"/>
        </a:xfrm>
      </p:grpSpPr>
      <p:pic>
        <p:nvPicPr>
          <p:cNvPr id="6" name="Picture 5" descr="Three workers excited to be in the Give Happy Combined Federal Campaign">
            <a:extLst>
              <a:ext uri="{FF2B5EF4-FFF2-40B4-BE49-F238E27FC236}">
                <a16:creationId xmlns:a16="http://schemas.microsoft.com/office/drawing/2014/main" id="{0571D9C8-0402-81E0-12CF-260C13D0EAD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24246" y="2134169"/>
            <a:ext cx="4567753" cy="4568479"/>
          </a:xfrm>
          <a:prstGeom prst="rect">
            <a:avLst/>
          </a:prstGeom>
        </p:spPr>
      </p:pic>
      <p:sp>
        <p:nvSpPr>
          <p:cNvPr id="13" name="Rectangle 12">
            <a:extLst>
              <a:ext uri="{FF2B5EF4-FFF2-40B4-BE49-F238E27FC236}">
                <a16:creationId xmlns:a16="http://schemas.microsoft.com/office/drawing/2014/main" id="{A0FECB4C-FDEA-3C4F-9F07-C56E1B241FBD}"/>
              </a:ext>
            </a:extLst>
          </p:cNvPr>
          <p:cNvSpPr/>
          <p:nvPr/>
        </p:nvSpPr>
        <p:spPr>
          <a:xfrm>
            <a:off x="0" y="0"/>
            <a:ext cx="7624247" cy="6858000"/>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2"/>
          </a:p>
        </p:txBody>
      </p:sp>
      <p:sp>
        <p:nvSpPr>
          <p:cNvPr id="40" name="Title 1"/>
          <p:cNvSpPr>
            <a:spLocks noGrp="1"/>
          </p:cNvSpPr>
          <p:nvPr userDrawn="1">
            <p:ph type="ctrTitle" hasCustomPrompt="1"/>
          </p:nvPr>
        </p:nvSpPr>
        <p:spPr>
          <a:xfrm>
            <a:off x="221838" y="514343"/>
            <a:ext cx="7169562" cy="1219200"/>
          </a:xfrm>
        </p:spPr>
        <p:txBody>
          <a:bodyPr anchor="ctr">
            <a:normAutofit/>
          </a:bodyPr>
          <a:lstStyle>
            <a:lvl1pPr algn="l">
              <a:defRPr sz="4400" b="0">
                <a:solidFill>
                  <a:schemeClr val="bg1"/>
                </a:solidFill>
              </a:defRPr>
            </a:lvl1pPr>
          </a:lstStyle>
          <a:p>
            <a:r>
              <a:rPr lang="en-US"/>
              <a:t>CLICK TO EDIT TITLE</a:t>
            </a:r>
          </a:p>
        </p:txBody>
      </p:sp>
      <p:sp>
        <p:nvSpPr>
          <p:cNvPr id="41" name="Subtitle 2"/>
          <p:cNvSpPr>
            <a:spLocks noGrp="1"/>
          </p:cNvSpPr>
          <p:nvPr userDrawn="1">
            <p:ph type="subTitle" idx="1" hasCustomPrompt="1"/>
          </p:nvPr>
        </p:nvSpPr>
        <p:spPr>
          <a:xfrm>
            <a:off x="221838" y="1981200"/>
            <a:ext cx="7169562" cy="1198562"/>
          </a:xfrm>
        </p:spPr>
        <p:txBody>
          <a:bodyPr>
            <a:normAutofit/>
          </a:bodyPr>
          <a:lstStyle>
            <a:lvl1pPr marL="0" indent="0" algn="l">
              <a:buNone/>
              <a:defRPr sz="3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2" name="Picture 1" descr="CFC Give Happy logo">
            <a:extLst>
              <a:ext uri="{FF2B5EF4-FFF2-40B4-BE49-F238E27FC236}">
                <a16:creationId xmlns:a16="http://schemas.microsoft.com/office/drawing/2014/main" id="{FC61A23E-D3DC-141D-AA2F-64C7CC8C7D0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01000" y="532354"/>
            <a:ext cx="3565236" cy="898383"/>
          </a:xfrm>
          <a:prstGeom prst="rect">
            <a:avLst/>
          </a:prstGeom>
        </p:spPr>
      </p:pic>
      <p:sp>
        <p:nvSpPr>
          <p:cNvPr id="3" name="TextBox 2">
            <a:extLst>
              <a:ext uri="{FF2B5EF4-FFF2-40B4-BE49-F238E27FC236}">
                <a16:creationId xmlns:a16="http://schemas.microsoft.com/office/drawing/2014/main" id="{2994DB94-6CF4-DFE1-6C5D-9AC8F236ACD3}"/>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55171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Slide 5">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FECB4C-FDEA-3C4F-9F07-C56E1B241FBD}"/>
              </a:ext>
            </a:extLst>
          </p:cNvPr>
          <p:cNvSpPr/>
          <p:nvPr/>
        </p:nvSpPr>
        <p:spPr>
          <a:xfrm>
            <a:off x="0" y="0"/>
            <a:ext cx="7624247" cy="6858000"/>
          </a:xfrm>
          <a:prstGeom prst="rect">
            <a:avLst/>
          </a:prstGeom>
          <a:solidFill>
            <a:srgbClr val="003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12"/>
          </a:p>
        </p:txBody>
      </p:sp>
      <p:sp>
        <p:nvSpPr>
          <p:cNvPr id="40" name="Title 1"/>
          <p:cNvSpPr>
            <a:spLocks noGrp="1"/>
          </p:cNvSpPr>
          <p:nvPr userDrawn="1">
            <p:ph type="ctrTitle" hasCustomPrompt="1"/>
          </p:nvPr>
        </p:nvSpPr>
        <p:spPr>
          <a:xfrm>
            <a:off x="221838" y="514343"/>
            <a:ext cx="7169562" cy="1219200"/>
          </a:xfrm>
        </p:spPr>
        <p:txBody>
          <a:bodyPr anchor="ctr">
            <a:normAutofit/>
          </a:bodyPr>
          <a:lstStyle>
            <a:lvl1pPr algn="l">
              <a:defRPr sz="4400" b="0">
                <a:solidFill>
                  <a:schemeClr val="bg1"/>
                </a:solidFill>
              </a:defRPr>
            </a:lvl1pPr>
          </a:lstStyle>
          <a:p>
            <a:r>
              <a:rPr lang="en-US"/>
              <a:t>CLICK TO EDIT TITLE</a:t>
            </a:r>
          </a:p>
        </p:txBody>
      </p:sp>
      <p:sp>
        <p:nvSpPr>
          <p:cNvPr id="41" name="Subtitle 2"/>
          <p:cNvSpPr>
            <a:spLocks noGrp="1"/>
          </p:cNvSpPr>
          <p:nvPr userDrawn="1">
            <p:ph type="subTitle" idx="1" hasCustomPrompt="1"/>
          </p:nvPr>
        </p:nvSpPr>
        <p:spPr>
          <a:xfrm>
            <a:off x="221838" y="1981200"/>
            <a:ext cx="7169562" cy="1198562"/>
          </a:xfrm>
        </p:spPr>
        <p:txBody>
          <a:bodyPr>
            <a:normAutofit/>
          </a:bodyPr>
          <a:lstStyle>
            <a:lvl1pPr marL="0" indent="0" algn="l">
              <a:buNone/>
              <a:defRPr sz="30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2" name="Picture 1" descr="CFC Give Happy logo">
            <a:extLst>
              <a:ext uri="{FF2B5EF4-FFF2-40B4-BE49-F238E27FC236}">
                <a16:creationId xmlns:a16="http://schemas.microsoft.com/office/drawing/2014/main" id="{FC61A23E-D3DC-141D-AA2F-64C7CC8C7D0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01000" y="532354"/>
            <a:ext cx="3565236" cy="898383"/>
          </a:xfrm>
          <a:prstGeom prst="rect">
            <a:avLst/>
          </a:prstGeom>
        </p:spPr>
      </p:pic>
      <p:sp>
        <p:nvSpPr>
          <p:cNvPr id="4" name="TextBox 3">
            <a:extLst>
              <a:ext uri="{FF2B5EF4-FFF2-40B4-BE49-F238E27FC236}">
                <a16:creationId xmlns:a16="http://schemas.microsoft.com/office/drawing/2014/main" id="{4F881430-EE23-0FFE-D62A-3E78322ACA59}"/>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pic>
        <p:nvPicPr>
          <p:cNvPr id="5" name="Picture 4" descr="Three workers excited to be in the Give Happy Combined Federal Campaign">
            <a:extLst>
              <a:ext uri="{FF2B5EF4-FFF2-40B4-BE49-F238E27FC236}">
                <a16:creationId xmlns:a16="http://schemas.microsoft.com/office/drawing/2014/main" id="{F73E447F-B400-DF23-19EA-80CEA51A165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7825957" y="1557869"/>
            <a:ext cx="4345915" cy="5254123"/>
          </a:xfrm>
          <a:prstGeom prst="rect">
            <a:avLst/>
          </a:prstGeom>
        </p:spPr>
      </p:pic>
    </p:spTree>
    <p:extLst>
      <p:ext uri="{BB962C8B-B14F-4D97-AF65-F5344CB8AC3E}">
        <p14:creationId xmlns:p14="http://schemas.microsoft.com/office/powerpoint/2010/main" val="1141007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y Connected Slide">
    <p:spTree>
      <p:nvGrpSpPr>
        <p:cNvPr id="1" name=""/>
        <p:cNvGrpSpPr/>
        <p:nvPr/>
      </p:nvGrpSpPr>
      <p:grpSpPr>
        <a:xfrm>
          <a:off x="0" y="0"/>
          <a:ext cx="0" cy="0"/>
          <a:chOff x="0" y="0"/>
          <a:chExt cx="0" cy="0"/>
        </a:xfrm>
      </p:grpSpPr>
      <p:sp>
        <p:nvSpPr>
          <p:cNvPr id="2" name="Title 1" descr="Stay Connected!">
            <a:extLst>
              <a:ext uri="{FF2B5EF4-FFF2-40B4-BE49-F238E27FC236}">
                <a16:creationId xmlns:a16="http://schemas.microsoft.com/office/drawing/2014/main" id="{D5648A87-BA3A-214B-84DD-868181091876}"/>
              </a:ext>
            </a:extLst>
          </p:cNvPr>
          <p:cNvSpPr>
            <a:spLocks noGrp="1"/>
          </p:cNvSpPr>
          <p:nvPr>
            <p:ph type="title" hasCustomPrompt="1"/>
          </p:nvPr>
        </p:nvSpPr>
        <p:spPr>
          <a:xfrm>
            <a:off x="457200" y="2685691"/>
            <a:ext cx="5119841" cy="1325563"/>
          </a:xfrm>
        </p:spPr>
        <p:txBody>
          <a:bodyPr>
            <a:normAutofit/>
          </a:bodyPr>
          <a:lstStyle>
            <a:lvl1pPr>
              <a:defRPr sz="4800"/>
            </a:lvl1pPr>
          </a:lstStyle>
          <a:p>
            <a:r>
              <a:rPr lang="en-US" dirty="0"/>
              <a:t>STAY CONNECTED!</a:t>
            </a:r>
          </a:p>
        </p:txBody>
      </p:sp>
      <p:sp>
        <p:nvSpPr>
          <p:cNvPr id="6" name="Rectangle 5">
            <a:extLst>
              <a:ext uri="{FF2B5EF4-FFF2-40B4-BE49-F238E27FC236}">
                <a16:creationId xmlns:a16="http://schemas.microsoft.com/office/drawing/2014/main" id="{F6CC13A4-7522-6E44-B128-D3277E39E35E}"/>
              </a:ext>
            </a:extLst>
          </p:cNvPr>
          <p:cNvSpPr/>
          <p:nvPr userDrawn="1"/>
        </p:nvSpPr>
        <p:spPr>
          <a:xfrm>
            <a:off x="228600" y="2667000"/>
            <a:ext cx="11734800" cy="3968552"/>
          </a:xfrm>
          <a:prstGeom prst="rect">
            <a:avLst/>
          </a:prstGeom>
          <a:noFill/>
          <a:ln w="34925">
            <a:solidFill>
              <a:srgbClr val="0034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FC Give Happy Star logo">
            <a:extLst>
              <a:ext uri="{FF2B5EF4-FFF2-40B4-BE49-F238E27FC236}">
                <a16:creationId xmlns:a16="http://schemas.microsoft.com/office/drawing/2014/main" id="{37829BE3-E94F-71C2-778E-E5B0A70539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381000"/>
            <a:ext cx="8101235" cy="2041383"/>
          </a:xfrm>
          <a:prstGeom prst="rect">
            <a:avLst/>
          </a:prstGeom>
        </p:spPr>
      </p:pic>
    </p:spTree>
    <p:extLst>
      <p:ext uri="{BB962C8B-B14F-4D97-AF65-F5344CB8AC3E}">
        <p14:creationId xmlns:p14="http://schemas.microsoft.com/office/powerpoint/2010/main" val="1215925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all-to-Action Slide">
    <p:spTree>
      <p:nvGrpSpPr>
        <p:cNvPr id="1" name=""/>
        <p:cNvGrpSpPr/>
        <p:nvPr/>
      </p:nvGrpSpPr>
      <p:grpSpPr>
        <a:xfrm>
          <a:off x="0" y="0"/>
          <a:ext cx="0" cy="0"/>
          <a:chOff x="0" y="0"/>
          <a:chExt cx="0" cy="0"/>
        </a:xfrm>
      </p:grpSpPr>
      <p:sp>
        <p:nvSpPr>
          <p:cNvPr id="4" name="TextBox 3" descr="today at GiveCFC.org">
            <a:extLst>
              <a:ext uri="{FF2B5EF4-FFF2-40B4-BE49-F238E27FC236}">
                <a16:creationId xmlns:a16="http://schemas.microsoft.com/office/drawing/2014/main" id="{1A98D504-D361-9DC7-E0D3-B66B54D219E8}"/>
              </a:ext>
            </a:extLst>
          </p:cNvPr>
          <p:cNvSpPr txBox="1"/>
          <p:nvPr userDrawn="1"/>
        </p:nvSpPr>
        <p:spPr>
          <a:xfrm>
            <a:off x="2362200" y="760274"/>
            <a:ext cx="7543800" cy="1754326"/>
          </a:xfrm>
          <a:prstGeom prst="rect">
            <a:avLst/>
          </a:prstGeom>
          <a:noFill/>
        </p:spPr>
        <p:txBody>
          <a:bodyPr wrap="square" rtlCol="0">
            <a:spAutoFit/>
          </a:bodyPr>
          <a:lstStyle/>
          <a:p>
            <a:pPr algn="ctr"/>
            <a:r>
              <a:rPr lang="en-US" sz="5400" b="1" dirty="0">
                <a:solidFill>
                  <a:schemeClr val="bg2"/>
                </a:solidFill>
                <a:latin typeface="Source Sans Pro" panose="020B0503030403020204" pitchFamily="34" charset="0"/>
                <a:ea typeface="Source Sans Pro" panose="020B0503030403020204" pitchFamily="34" charset="0"/>
              </a:rPr>
              <a:t>GIVE H         </a:t>
            </a:r>
            <a:r>
              <a:rPr lang="en-US" sz="5400" b="1" dirty="0">
                <a:solidFill>
                  <a:schemeClr val="accent2"/>
                </a:solidFill>
                <a:latin typeface="Source Sans Pro" panose="020B0503030403020204" pitchFamily="34" charset="0"/>
                <a:ea typeface="Source Sans Pro" panose="020B0503030403020204" pitchFamily="34" charset="0"/>
              </a:rPr>
              <a:t>today at GiveCFC.org</a:t>
            </a:r>
          </a:p>
        </p:txBody>
      </p:sp>
      <p:pic>
        <p:nvPicPr>
          <p:cNvPr id="5" name="Picture 4" descr="CFC An OPM Initiative">
            <a:extLst>
              <a:ext uri="{FF2B5EF4-FFF2-40B4-BE49-F238E27FC236}">
                <a16:creationId xmlns:a16="http://schemas.microsoft.com/office/drawing/2014/main" id="{FCAB0000-9D67-CB84-551C-1E3E1C2B33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799101" y="6012928"/>
            <a:ext cx="2593799" cy="540272"/>
          </a:xfrm>
          <a:prstGeom prst="rect">
            <a:avLst/>
          </a:prstGeom>
        </p:spPr>
      </p:pic>
      <p:pic>
        <p:nvPicPr>
          <p:cNvPr id="13" name="Picture 12" descr="Give Happy text with the star in the A">
            <a:extLst>
              <a:ext uri="{FF2B5EF4-FFF2-40B4-BE49-F238E27FC236}">
                <a16:creationId xmlns:a16="http://schemas.microsoft.com/office/drawing/2014/main" id="{50EE022B-76CF-F30D-B76F-D9839844FE9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895600" y="990600"/>
            <a:ext cx="3505200" cy="482357"/>
          </a:xfrm>
          <a:prstGeom prst="rect">
            <a:avLst/>
          </a:prstGeom>
        </p:spPr>
      </p:pic>
      <p:pic>
        <p:nvPicPr>
          <p:cNvPr id="17" name="Picture 16" descr="Group of workers excited to be in the Give Happy Combined Federal Campaign">
            <a:extLst>
              <a:ext uri="{FF2B5EF4-FFF2-40B4-BE49-F238E27FC236}">
                <a16:creationId xmlns:a16="http://schemas.microsoft.com/office/drawing/2014/main" id="{BA4C81A2-9102-6246-DC9A-55FC85F2AC2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57200" y="2514600"/>
            <a:ext cx="11430000" cy="3352800"/>
          </a:xfrm>
          <a:prstGeom prst="rect">
            <a:avLst/>
          </a:prstGeom>
        </p:spPr>
      </p:pic>
    </p:spTree>
    <p:extLst>
      <p:ext uri="{BB962C8B-B14F-4D97-AF65-F5344CB8AC3E}">
        <p14:creationId xmlns:p14="http://schemas.microsoft.com/office/powerpoint/2010/main" val="2887832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4" name="Picture 3" descr="A group of people holding up THANK YOU letters&#10;&#10;">
            <a:extLst>
              <a:ext uri="{FF2B5EF4-FFF2-40B4-BE49-F238E27FC236}">
                <a16:creationId xmlns:a16="http://schemas.microsoft.com/office/drawing/2014/main" id="{2105A296-584B-AD01-426A-7D34DF1A55D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519613" y="228600"/>
            <a:ext cx="7152774" cy="6629400"/>
          </a:xfrm>
          <a:prstGeom prst="rect">
            <a:avLst/>
          </a:prstGeom>
        </p:spPr>
      </p:pic>
    </p:spTree>
    <p:extLst>
      <p:ext uri="{BB962C8B-B14F-4D97-AF65-F5344CB8AC3E}">
        <p14:creationId xmlns:p14="http://schemas.microsoft.com/office/powerpoint/2010/main" val="874537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B16D3E-4A66-66AA-B1C9-DC8AD2B780B7}"/>
              </a:ext>
            </a:extLst>
          </p:cNvPr>
          <p:cNvSpPr/>
          <p:nvPr userDrawn="1"/>
        </p:nvSpPr>
        <p:spPr>
          <a:xfrm>
            <a:off x="0" y="0"/>
            <a:ext cx="46482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People holding Give Happy letters">
            <a:extLst>
              <a:ext uri="{FF2B5EF4-FFF2-40B4-BE49-F238E27FC236}">
                <a16:creationId xmlns:a16="http://schemas.microsoft.com/office/drawing/2014/main" id="{7EEA8B1A-6412-2935-666D-5DBB3B79C193}"/>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181600" y="321461"/>
            <a:ext cx="6781800" cy="6298332"/>
          </a:xfrm>
          <a:prstGeom prst="rect">
            <a:avLst/>
          </a:prstGeom>
        </p:spPr>
      </p:pic>
      <p:sp>
        <p:nvSpPr>
          <p:cNvPr id="36" name="Subtitle 2">
            <a:extLst>
              <a:ext uri="{FF2B5EF4-FFF2-40B4-BE49-F238E27FC236}">
                <a16:creationId xmlns:a16="http://schemas.microsoft.com/office/drawing/2014/main" id="{7D64E1FC-F9CA-B249-958F-98124F4AFEB6}"/>
              </a:ext>
            </a:extLst>
          </p:cNvPr>
          <p:cNvSpPr>
            <a:spLocks noGrp="1"/>
          </p:cNvSpPr>
          <p:nvPr>
            <p:ph type="subTitle" idx="1" hasCustomPrompt="1"/>
          </p:nvPr>
        </p:nvSpPr>
        <p:spPr>
          <a:xfrm>
            <a:off x="0" y="2929174"/>
            <a:ext cx="4648200" cy="1198562"/>
          </a:xfrm>
        </p:spPr>
        <p:txBody>
          <a:bodyPr>
            <a:normAutofit/>
          </a:bodyPr>
          <a:lstStyle>
            <a:lvl1pPr marL="0" indent="0" algn="ctr">
              <a:buNone/>
              <a:defRPr sz="3200" b="0" baseline="0">
                <a:solidFill>
                  <a:schemeClr val="bg2"/>
                </a:solidFill>
                <a:latin typeface="Source Sans Pro" panose="020B0503030403020204" pitchFamily="34" charset="77"/>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11" name="Picture 10" descr="White CFC logo">
            <a:extLst>
              <a:ext uri="{FF2B5EF4-FFF2-40B4-BE49-F238E27FC236}">
                <a16:creationId xmlns:a16="http://schemas.microsoft.com/office/drawing/2014/main" id="{184A1321-A4F1-CC54-FBE8-78F23ADC66C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35022" y="5400820"/>
            <a:ext cx="1978156" cy="1222250"/>
          </a:xfrm>
          <a:prstGeom prst="rect">
            <a:avLst/>
          </a:prstGeom>
        </p:spPr>
      </p:pic>
      <p:sp>
        <p:nvSpPr>
          <p:cNvPr id="12" name="Title 1">
            <a:extLst>
              <a:ext uri="{FF2B5EF4-FFF2-40B4-BE49-F238E27FC236}">
                <a16:creationId xmlns:a16="http://schemas.microsoft.com/office/drawing/2014/main" id="{D1F6FD56-D9B0-6D92-A502-7F5EF8020A77}"/>
              </a:ext>
            </a:extLst>
          </p:cNvPr>
          <p:cNvSpPr>
            <a:spLocks noGrp="1"/>
          </p:cNvSpPr>
          <p:nvPr>
            <p:ph type="ctrTitle" hasCustomPrompt="1"/>
          </p:nvPr>
        </p:nvSpPr>
        <p:spPr>
          <a:xfrm>
            <a:off x="0" y="948980"/>
            <a:ext cx="4648200" cy="905353"/>
          </a:xfrm>
          <a:solidFill>
            <a:schemeClr val="tx2"/>
          </a:solidFill>
        </p:spPr>
        <p:txBody>
          <a:bodyPr anchor="t" anchorCtr="0">
            <a:normAutofit/>
          </a:bodyPr>
          <a:lstStyle>
            <a:lvl1pPr algn="l">
              <a:defRPr sz="5400" b="0" baseline="0">
                <a:solidFill>
                  <a:schemeClr val="bg1"/>
                </a:solidFill>
                <a:latin typeface="Source Sans Pro" panose="020B0503030403020204" pitchFamily="34" charset="77"/>
                <a:cs typeface="Calibri" panose="020F0502020204030204" pitchFamily="34" charset="0"/>
              </a:defRPr>
            </a:lvl1pPr>
          </a:lstStyle>
          <a:p>
            <a:pPr marL="0" marR="0" lvl="0" indent="0" algn="ctr" defTabSz="685800" rtl="0" eaLnBrk="1" fontAlgn="auto" latinLnBrk="0" hangingPunct="1">
              <a:lnSpc>
                <a:spcPct val="108000"/>
              </a:lnSpc>
              <a:spcBef>
                <a:spcPct val="0"/>
              </a:spcBef>
              <a:spcAft>
                <a:spcPts val="0"/>
              </a:spcAft>
              <a:buClrTx/>
              <a:buSzTx/>
              <a:buFontTx/>
              <a:buNone/>
              <a:tabLst/>
              <a:defRPr/>
            </a:pPr>
            <a:r>
              <a:rPr lang="en-US"/>
              <a:t>CLICK TO EDIT TITLE</a:t>
            </a:r>
          </a:p>
        </p:txBody>
      </p:sp>
    </p:spTree>
    <p:extLst>
      <p:ext uri="{BB962C8B-B14F-4D97-AF65-F5344CB8AC3E}">
        <p14:creationId xmlns:p14="http://schemas.microsoft.com/office/powerpoint/2010/main" val="1230729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People holding Give Happy letters">
            <a:extLst>
              <a:ext uri="{FF2B5EF4-FFF2-40B4-BE49-F238E27FC236}">
                <a16:creationId xmlns:a16="http://schemas.microsoft.com/office/drawing/2014/main" id="{7668A46B-BC42-D433-6F5F-AB02B76FFA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6800" y="152400"/>
            <a:ext cx="10588756" cy="4343399"/>
          </a:xfrm>
          <a:prstGeom prst="rect">
            <a:avLst/>
          </a:prstGeom>
        </p:spPr>
      </p:pic>
      <p:sp>
        <p:nvSpPr>
          <p:cNvPr id="7" name="Rectangle 6">
            <a:extLst>
              <a:ext uri="{FF2B5EF4-FFF2-40B4-BE49-F238E27FC236}">
                <a16:creationId xmlns:a16="http://schemas.microsoft.com/office/drawing/2014/main" id="{9A0C50BD-0666-6F0A-BC4B-CE2F8504CDC0}"/>
              </a:ext>
            </a:extLst>
          </p:cNvPr>
          <p:cNvSpPr/>
          <p:nvPr userDrawn="1"/>
        </p:nvSpPr>
        <p:spPr>
          <a:xfrm>
            <a:off x="0" y="4495799"/>
            <a:ext cx="12192000" cy="23622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3D50A2B8-FE7A-63B0-125D-4ADC6B5A6531}"/>
              </a:ext>
            </a:extLst>
          </p:cNvPr>
          <p:cNvSpPr>
            <a:spLocks noGrp="1"/>
          </p:cNvSpPr>
          <p:nvPr>
            <p:ph type="ctrTitle" hasCustomPrompt="1"/>
          </p:nvPr>
        </p:nvSpPr>
        <p:spPr>
          <a:xfrm>
            <a:off x="304800" y="4800600"/>
            <a:ext cx="8610600" cy="905353"/>
          </a:xfrm>
          <a:solidFill>
            <a:schemeClr val="tx2"/>
          </a:solidFill>
        </p:spPr>
        <p:txBody>
          <a:bodyPr anchor="t" anchorCtr="0">
            <a:normAutofit/>
          </a:bodyPr>
          <a:lstStyle>
            <a:lvl1pPr algn="l">
              <a:defRPr sz="5400" b="0" baseline="0">
                <a:solidFill>
                  <a:schemeClr val="bg1"/>
                </a:solidFill>
                <a:latin typeface="Source Sans Pro" panose="020B0503030403020204" pitchFamily="34" charset="77"/>
                <a:cs typeface="Calibri" panose="020F0502020204030204" pitchFamily="34" charset="0"/>
              </a:defRPr>
            </a:lvl1pPr>
          </a:lstStyle>
          <a:p>
            <a:pPr marL="0" marR="0" lvl="0" indent="0" algn="ctr" defTabSz="685800" rtl="0" eaLnBrk="1" fontAlgn="auto" latinLnBrk="0" hangingPunct="1">
              <a:lnSpc>
                <a:spcPct val="108000"/>
              </a:lnSpc>
              <a:spcBef>
                <a:spcPct val="0"/>
              </a:spcBef>
              <a:spcAft>
                <a:spcPts val="0"/>
              </a:spcAft>
              <a:buClrTx/>
              <a:buSzTx/>
              <a:buFontTx/>
              <a:buNone/>
              <a:tabLst/>
              <a:defRPr/>
            </a:pPr>
            <a:r>
              <a:rPr lang="en-US"/>
              <a:t>CLICK TO EDIT TITLE</a:t>
            </a:r>
            <a:br>
              <a:rPr lang="en-US"/>
            </a:br>
            <a:br>
              <a:rPr lang="en-US"/>
            </a:br>
            <a:endParaRPr lang="en-US"/>
          </a:p>
        </p:txBody>
      </p:sp>
      <p:sp>
        <p:nvSpPr>
          <p:cNvPr id="9" name="Subtitle 2">
            <a:extLst>
              <a:ext uri="{FF2B5EF4-FFF2-40B4-BE49-F238E27FC236}">
                <a16:creationId xmlns:a16="http://schemas.microsoft.com/office/drawing/2014/main" id="{A210B670-948B-4E57-C23A-391B949A627A}"/>
              </a:ext>
            </a:extLst>
          </p:cNvPr>
          <p:cNvSpPr>
            <a:spLocks noGrp="1"/>
          </p:cNvSpPr>
          <p:nvPr>
            <p:ph type="subTitle" idx="1" hasCustomPrompt="1"/>
          </p:nvPr>
        </p:nvSpPr>
        <p:spPr>
          <a:xfrm>
            <a:off x="304800" y="5705953"/>
            <a:ext cx="8610600" cy="875495"/>
          </a:xfrm>
        </p:spPr>
        <p:txBody>
          <a:bodyPr>
            <a:normAutofit/>
          </a:bodyPr>
          <a:lstStyle>
            <a:lvl1pPr marL="0" indent="0" algn="l">
              <a:buNone/>
              <a:defRPr sz="3200" b="0" baseline="0">
                <a:solidFill>
                  <a:schemeClr val="bg2"/>
                </a:solidFill>
                <a:latin typeface="Source Sans Pro" panose="020B0503030403020204" pitchFamily="34" charset="77"/>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subtitle</a:t>
            </a:r>
          </a:p>
        </p:txBody>
      </p:sp>
      <p:pic>
        <p:nvPicPr>
          <p:cNvPr id="10" name="Picture 9" descr="White CFC logo">
            <a:extLst>
              <a:ext uri="{FF2B5EF4-FFF2-40B4-BE49-F238E27FC236}">
                <a16:creationId xmlns:a16="http://schemas.microsoft.com/office/drawing/2014/main" id="{3ABFF6F2-C7FB-5985-9977-D5E60BFE6E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77400" y="5102350"/>
            <a:ext cx="1978156" cy="1222250"/>
          </a:xfrm>
          <a:prstGeom prst="rect">
            <a:avLst/>
          </a:prstGeom>
        </p:spPr>
      </p:pic>
    </p:spTree>
    <p:extLst>
      <p:ext uri="{BB962C8B-B14F-4D97-AF65-F5344CB8AC3E}">
        <p14:creationId xmlns:p14="http://schemas.microsoft.com/office/powerpoint/2010/main" val="4086161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B1B2182-AF72-3A47-B027-DE7905F655CD}"/>
              </a:ext>
            </a:extLst>
          </p:cNvPr>
          <p:cNvSpPr>
            <a:spLocks noGrp="1"/>
          </p:cNvSpPr>
          <p:nvPr>
            <p:ph idx="1" hasCustomPrompt="1"/>
          </p:nvPr>
        </p:nvSpPr>
        <p:spPr>
          <a:xfrm>
            <a:off x="381000" y="1447799"/>
            <a:ext cx="11379199" cy="3988859"/>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381001" y="417206"/>
            <a:ext cx="11074400" cy="853182"/>
          </a:xfrm>
          <a:prstGeom prst="rect">
            <a:avLst/>
          </a:prstGeom>
          <a:noFill/>
        </p:spPr>
        <p:txBody>
          <a:bodyPr wrap="square" rtlCol="0">
            <a:spAutoFit/>
          </a:bodyPr>
          <a:lstStyle>
            <a:lvl1pPr>
              <a:defRPr lang="uk-UA" sz="4800" b="0" i="0" baseline="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pic>
        <p:nvPicPr>
          <p:cNvPr id="2" name="Picture 1" descr="CFC Give Happy logo">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032840"/>
            <a:ext cx="2658036" cy="669783"/>
          </a:xfrm>
          <a:prstGeom prst="rect">
            <a:avLst/>
          </a:prstGeom>
        </p:spPr>
      </p:pic>
      <p:sp>
        <p:nvSpPr>
          <p:cNvPr id="9" name="TextBox 8">
            <a:extLst>
              <a:ext uri="{FF2B5EF4-FFF2-40B4-BE49-F238E27FC236}">
                <a16:creationId xmlns:a16="http://schemas.microsoft.com/office/drawing/2014/main" id="{06BD1B8E-2C14-80FA-82C9-245DCA58F890}"/>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pic>
        <p:nvPicPr>
          <p:cNvPr id="3" name="Picture 2" descr="Group of excited federal workers">
            <a:extLst>
              <a:ext uri="{FF2B5EF4-FFF2-40B4-BE49-F238E27FC236}">
                <a16:creationId xmlns:a16="http://schemas.microsoft.com/office/drawing/2014/main" id="{FBC4DF75-DDB1-A28A-ECFA-A9A0AE117664}"/>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19600" y="5539838"/>
            <a:ext cx="6858000" cy="1241962"/>
          </a:xfrm>
          <a:prstGeom prst="rect">
            <a:avLst/>
          </a:prstGeom>
        </p:spPr>
      </p:pic>
    </p:spTree>
    <p:extLst>
      <p:ext uri="{BB962C8B-B14F-4D97-AF65-F5344CB8AC3E}">
        <p14:creationId xmlns:p14="http://schemas.microsoft.com/office/powerpoint/2010/main" val="1471855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AB1B2182-AF72-3A47-B027-DE7905F655CD}"/>
              </a:ext>
            </a:extLst>
          </p:cNvPr>
          <p:cNvSpPr>
            <a:spLocks noGrp="1"/>
          </p:cNvSpPr>
          <p:nvPr>
            <p:ph idx="1" hasCustomPrompt="1"/>
          </p:nvPr>
        </p:nvSpPr>
        <p:spPr>
          <a:xfrm>
            <a:off x="381000" y="1447799"/>
            <a:ext cx="11379199" cy="3988859"/>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13"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381001" y="417206"/>
            <a:ext cx="11074400" cy="853182"/>
          </a:xfrm>
          <a:prstGeom prst="rect">
            <a:avLst/>
          </a:prstGeom>
          <a:noFill/>
        </p:spPr>
        <p:txBody>
          <a:bodyPr wrap="square" rtlCol="0">
            <a:spAutoFit/>
          </a:bodyPr>
          <a:lstStyle>
            <a:lvl1pPr>
              <a:defRPr lang="uk-UA" sz="4800" b="0" i="0" baseline="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pic>
        <p:nvPicPr>
          <p:cNvPr id="2" name="Picture 1" descr="CFC Give Happy logo">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0199" y="6139388"/>
            <a:ext cx="2235201" cy="563235"/>
          </a:xfrm>
          <a:prstGeom prst="rect">
            <a:avLst/>
          </a:prstGeom>
        </p:spPr>
      </p:pic>
      <p:sp>
        <p:nvSpPr>
          <p:cNvPr id="3" name="TextBox 2">
            <a:extLst>
              <a:ext uri="{FF2B5EF4-FFF2-40B4-BE49-F238E27FC236}">
                <a16:creationId xmlns:a16="http://schemas.microsoft.com/office/drawing/2014/main" id="{D102F130-E261-07F4-8A6B-736E5921583D}"/>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88112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pic>
        <p:nvPicPr>
          <p:cNvPr id="2" name="Picture 1" descr="CFC Give Happy logo">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032840"/>
            <a:ext cx="2658036" cy="669783"/>
          </a:xfrm>
          <a:prstGeom prst="rect">
            <a:avLst/>
          </a:prstGeom>
        </p:spPr>
      </p:pic>
      <p:sp>
        <p:nvSpPr>
          <p:cNvPr id="9" name="TextBox 8">
            <a:extLst>
              <a:ext uri="{FF2B5EF4-FFF2-40B4-BE49-F238E27FC236}">
                <a16:creationId xmlns:a16="http://schemas.microsoft.com/office/drawing/2014/main" id="{06BD1B8E-2C14-80FA-82C9-245DCA58F890}"/>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
        <p:nvSpPr>
          <p:cNvPr id="3" name="Content Placeholder 2">
            <a:extLst>
              <a:ext uri="{FF2B5EF4-FFF2-40B4-BE49-F238E27FC236}">
                <a16:creationId xmlns:a16="http://schemas.microsoft.com/office/drawing/2014/main" id="{4AEDE22F-AC4A-3685-1C79-3B1E43A9F5FB}"/>
              </a:ext>
            </a:extLst>
          </p:cNvPr>
          <p:cNvSpPr>
            <a:spLocks noGrp="1"/>
          </p:cNvSpPr>
          <p:nvPr>
            <p:ph idx="1" hasCustomPrompt="1"/>
          </p:nvPr>
        </p:nvSpPr>
        <p:spPr>
          <a:xfrm>
            <a:off x="381001" y="1487793"/>
            <a:ext cx="5242560" cy="3872665"/>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D7C6D5E7-D32D-B45C-49CB-A5028B71AFA5}"/>
              </a:ext>
            </a:extLst>
          </p:cNvPr>
          <p:cNvSpPr>
            <a:spLocks noGrp="1"/>
          </p:cNvSpPr>
          <p:nvPr>
            <p:ph idx="10" hasCustomPrompt="1"/>
          </p:nvPr>
        </p:nvSpPr>
        <p:spPr>
          <a:xfrm>
            <a:off x="6172201" y="1487793"/>
            <a:ext cx="5242560" cy="3872665"/>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itle 7">
            <a:extLst>
              <a:ext uri="{FF2B5EF4-FFF2-40B4-BE49-F238E27FC236}">
                <a16:creationId xmlns:a16="http://schemas.microsoft.com/office/drawing/2014/main" id="{252BE481-89A9-A7A8-5B72-5266C3E6AD2E}"/>
              </a:ext>
            </a:extLst>
          </p:cNvPr>
          <p:cNvSpPr>
            <a:spLocks noGrp="1"/>
          </p:cNvSpPr>
          <p:nvPr>
            <p:ph type="title" hasCustomPrompt="1"/>
          </p:nvPr>
        </p:nvSpPr>
        <p:spPr>
          <a:xfrm>
            <a:off x="381001" y="457200"/>
            <a:ext cx="11074400" cy="853182"/>
          </a:xfrm>
          <a:prstGeom prst="rect">
            <a:avLst/>
          </a:prstGeom>
          <a:noFill/>
        </p:spPr>
        <p:txBody>
          <a:bodyPr wrap="square" rtlCol="0">
            <a:spAutoFit/>
          </a:bodyPr>
          <a:lstStyle>
            <a:lvl1pPr>
              <a:defRPr lang="uk-UA" sz="4800" b="0" i="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pic>
        <p:nvPicPr>
          <p:cNvPr id="10" name="Picture 9" descr="Group of excited federal workers">
            <a:extLst>
              <a:ext uri="{FF2B5EF4-FFF2-40B4-BE49-F238E27FC236}">
                <a16:creationId xmlns:a16="http://schemas.microsoft.com/office/drawing/2014/main" id="{6167148F-4AC1-9E8B-EC7F-B2A0D6326C7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19600" y="5463638"/>
            <a:ext cx="6858000" cy="1318162"/>
          </a:xfrm>
          <a:prstGeom prst="rect">
            <a:avLst/>
          </a:prstGeom>
        </p:spPr>
      </p:pic>
    </p:spTree>
    <p:extLst>
      <p:ext uri="{BB962C8B-B14F-4D97-AF65-F5344CB8AC3E}">
        <p14:creationId xmlns:p14="http://schemas.microsoft.com/office/powerpoint/2010/main" val="1005529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2" name="Picture 1" descr="CFC Give Happy logo">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0199" y="6139388"/>
            <a:ext cx="2235201" cy="563235"/>
          </a:xfrm>
          <a:prstGeom prst="rect">
            <a:avLst/>
          </a:prstGeom>
        </p:spPr>
      </p:pic>
      <p:sp>
        <p:nvSpPr>
          <p:cNvPr id="3" name="TextBox 2">
            <a:extLst>
              <a:ext uri="{FF2B5EF4-FFF2-40B4-BE49-F238E27FC236}">
                <a16:creationId xmlns:a16="http://schemas.microsoft.com/office/drawing/2014/main" id="{D102F130-E261-07F4-8A6B-736E5921583D}"/>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
        <p:nvSpPr>
          <p:cNvPr id="4" name="Content Placeholder 2">
            <a:extLst>
              <a:ext uri="{FF2B5EF4-FFF2-40B4-BE49-F238E27FC236}">
                <a16:creationId xmlns:a16="http://schemas.microsoft.com/office/drawing/2014/main" id="{62D7A582-55CB-6FEF-FF7A-947FA60CCF7A}"/>
              </a:ext>
            </a:extLst>
          </p:cNvPr>
          <p:cNvSpPr>
            <a:spLocks noGrp="1"/>
          </p:cNvSpPr>
          <p:nvPr>
            <p:ph idx="1" hasCustomPrompt="1"/>
          </p:nvPr>
        </p:nvSpPr>
        <p:spPr>
          <a:xfrm>
            <a:off x="381001" y="1487793"/>
            <a:ext cx="5242560" cy="3872665"/>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98DC4BCD-0BFA-2676-EB63-FABDED51A76A}"/>
              </a:ext>
            </a:extLst>
          </p:cNvPr>
          <p:cNvSpPr>
            <a:spLocks noGrp="1"/>
          </p:cNvSpPr>
          <p:nvPr>
            <p:ph idx="10" hasCustomPrompt="1"/>
          </p:nvPr>
        </p:nvSpPr>
        <p:spPr>
          <a:xfrm>
            <a:off x="6172201" y="1487793"/>
            <a:ext cx="5242560" cy="3872665"/>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itle 7">
            <a:extLst>
              <a:ext uri="{FF2B5EF4-FFF2-40B4-BE49-F238E27FC236}">
                <a16:creationId xmlns:a16="http://schemas.microsoft.com/office/drawing/2014/main" id="{A12D527F-7D50-FDEC-7CA7-899594D0E287}"/>
              </a:ext>
            </a:extLst>
          </p:cNvPr>
          <p:cNvSpPr>
            <a:spLocks noGrp="1"/>
          </p:cNvSpPr>
          <p:nvPr>
            <p:ph type="title" hasCustomPrompt="1"/>
          </p:nvPr>
        </p:nvSpPr>
        <p:spPr>
          <a:xfrm>
            <a:off x="381001" y="457200"/>
            <a:ext cx="11074400" cy="853182"/>
          </a:xfrm>
          <a:prstGeom prst="rect">
            <a:avLst/>
          </a:prstGeom>
          <a:noFill/>
        </p:spPr>
        <p:txBody>
          <a:bodyPr wrap="square" rtlCol="0">
            <a:spAutoFit/>
          </a:bodyPr>
          <a:lstStyle>
            <a:lvl1pPr>
              <a:defRPr lang="uk-UA" sz="4800" b="0" i="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spTree>
    <p:extLst>
      <p:ext uri="{BB962C8B-B14F-4D97-AF65-F5344CB8AC3E}">
        <p14:creationId xmlns:p14="http://schemas.microsoft.com/office/powerpoint/2010/main" val="1493765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381001" y="417206"/>
            <a:ext cx="11074400" cy="853182"/>
          </a:xfrm>
          <a:prstGeom prst="rect">
            <a:avLst/>
          </a:prstGeom>
          <a:noFill/>
        </p:spPr>
        <p:txBody>
          <a:bodyPr wrap="square" rtlCol="0">
            <a:spAutoFit/>
          </a:bodyPr>
          <a:lstStyle>
            <a:lvl1pPr>
              <a:defRPr lang="uk-UA" sz="4800" b="0" i="0" baseline="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pic>
        <p:nvPicPr>
          <p:cNvPr id="2" name="Picture 1" descr="CFC Give Happy logo">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6032840"/>
            <a:ext cx="2658036" cy="669783"/>
          </a:xfrm>
          <a:prstGeom prst="rect">
            <a:avLst/>
          </a:prstGeom>
        </p:spPr>
      </p:pic>
      <p:sp>
        <p:nvSpPr>
          <p:cNvPr id="9" name="TextBox 8">
            <a:extLst>
              <a:ext uri="{FF2B5EF4-FFF2-40B4-BE49-F238E27FC236}">
                <a16:creationId xmlns:a16="http://schemas.microsoft.com/office/drawing/2014/main" id="{06BD1B8E-2C14-80FA-82C9-245DCA58F890}"/>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pic>
        <p:nvPicPr>
          <p:cNvPr id="7" name="Picture 6" descr="Group of excited federal workers">
            <a:extLst>
              <a:ext uri="{FF2B5EF4-FFF2-40B4-BE49-F238E27FC236}">
                <a16:creationId xmlns:a16="http://schemas.microsoft.com/office/drawing/2014/main" id="{7456F71F-D27D-8008-91C1-12C59F4208A6}"/>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419600" y="5436659"/>
            <a:ext cx="6858000" cy="1345142"/>
          </a:xfrm>
          <a:prstGeom prst="rect">
            <a:avLst/>
          </a:prstGeom>
        </p:spPr>
      </p:pic>
    </p:spTree>
    <p:extLst>
      <p:ext uri="{BB962C8B-B14F-4D97-AF65-F5344CB8AC3E}">
        <p14:creationId xmlns:p14="http://schemas.microsoft.com/office/powerpoint/2010/main" val="11221955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3" name="Title 7">
            <a:extLst>
              <a:ext uri="{FF2B5EF4-FFF2-40B4-BE49-F238E27FC236}">
                <a16:creationId xmlns:a16="http://schemas.microsoft.com/office/drawing/2014/main" id="{1066D77A-ABF8-1245-BE11-7FA055E31193}"/>
              </a:ext>
            </a:extLst>
          </p:cNvPr>
          <p:cNvSpPr>
            <a:spLocks noGrp="1"/>
          </p:cNvSpPr>
          <p:nvPr>
            <p:ph type="title" hasCustomPrompt="1"/>
          </p:nvPr>
        </p:nvSpPr>
        <p:spPr>
          <a:xfrm>
            <a:off x="381001" y="417206"/>
            <a:ext cx="11074400" cy="853182"/>
          </a:xfrm>
          <a:prstGeom prst="rect">
            <a:avLst/>
          </a:prstGeom>
          <a:noFill/>
        </p:spPr>
        <p:txBody>
          <a:bodyPr wrap="square" rtlCol="0">
            <a:spAutoFit/>
          </a:bodyPr>
          <a:lstStyle>
            <a:lvl1pPr>
              <a:defRPr lang="uk-UA" sz="4800" b="0" i="0" baseline="0">
                <a:latin typeface="Calibri" panose="020F0502020204030204" pitchFamily="34" charset="0"/>
                <a:ea typeface="Open Sans" charset="0"/>
                <a:cs typeface="Calibri" panose="020F0502020204030204" pitchFamily="34" charset="0"/>
              </a:defRPr>
            </a:lvl1pPr>
          </a:lstStyle>
          <a:p>
            <a:pPr marL="0" lvl="0"/>
            <a:r>
              <a:rPr lang="en-US"/>
              <a:t>CLICK TO EDIT TITLE</a:t>
            </a:r>
            <a:endParaRPr lang="uk-UA"/>
          </a:p>
        </p:txBody>
      </p:sp>
      <p:pic>
        <p:nvPicPr>
          <p:cNvPr id="2" name="Picture 1" descr="CFC Give Happy logo">
            <a:extLst>
              <a:ext uri="{FF2B5EF4-FFF2-40B4-BE49-F238E27FC236}">
                <a16:creationId xmlns:a16="http://schemas.microsoft.com/office/drawing/2014/main" id="{7E0A0104-93FA-2957-ED92-443D28A5210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220199" y="6139388"/>
            <a:ext cx="2235201" cy="563235"/>
          </a:xfrm>
          <a:prstGeom prst="rect">
            <a:avLst/>
          </a:prstGeom>
        </p:spPr>
      </p:pic>
      <p:sp>
        <p:nvSpPr>
          <p:cNvPr id="3" name="TextBox 2">
            <a:extLst>
              <a:ext uri="{FF2B5EF4-FFF2-40B4-BE49-F238E27FC236}">
                <a16:creationId xmlns:a16="http://schemas.microsoft.com/office/drawing/2014/main" id="{D102F130-E261-07F4-8A6B-736E5921583D}"/>
              </a:ext>
            </a:extLst>
          </p:cNvPr>
          <p:cNvSpPr txBox="1"/>
          <p:nvPr userDrawn="1"/>
        </p:nvSpPr>
        <p:spPr>
          <a:xfrm>
            <a:off x="11430000" y="6474023"/>
            <a:ext cx="457200" cy="307777"/>
          </a:xfrm>
          <a:prstGeom prst="rect">
            <a:avLst/>
          </a:prstGeom>
          <a:noFill/>
        </p:spPr>
        <p:txBody>
          <a:bodyPr wrap="square" rtlCol="0">
            <a:spAutoFit/>
          </a:bodyPr>
          <a:lstStyle/>
          <a:p>
            <a:pPr algn="r"/>
            <a:fld id="{9C79026E-F6FE-4B61-91A8-1D46346FA5F6}" type="slidenum">
              <a:rPr lang="en-US" sz="1400" b="1" smtClean="0">
                <a:solidFill>
                  <a:schemeClr val="accent1"/>
                </a:solidFill>
                <a:latin typeface="Source Sans Pro" panose="020B0503030403020204" pitchFamily="34" charset="0"/>
                <a:ea typeface="Source Sans Pro" panose="020B0503030403020204" pitchFamily="34" charset="0"/>
              </a:rPr>
              <a:pPr algn="r"/>
              <a:t>‹#›</a:t>
            </a:fld>
            <a:endParaRPr lang="en-US" sz="1400" b="1">
              <a:solidFill>
                <a:schemeClr val="accent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116394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descr="Click to edit Master title style"/>
          <p:cNvSpPr>
            <a:spLocks noGrp="1"/>
          </p:cNvSpPr>
          <p:nvPr>
            <p:ph type="title"/>
          </p:nvPr>
        </p:nvSpPr>
        <p:spPr>
          <a:xfrm>
            <a:off x="406400" y="1600200"/>
            <a:ext cx="113792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descr="Edit Master text styles&#10;Second level&#10;Third level&#10;Fourth level&#10;Fifth level&#10;"/>
          <p:cNvSpPr>
            <a:spLocks noGrp="1"/>
          </p:cNvSpPr>
          <p:nvPr>
            <p:ph type="body" idx="1"/>
          </p:nvPr>
        </p:nvSpPr>
        <p:spPr>
          <a:xfrm>
            <a:off x="409146" y="3124199"/>
            <a:ext cx="11376455" cy="22860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6418802"/>
      </p:ext>
    </p:extLst>
  </p:cSld>
  <p:clrMap bg1="lt1" tx1="dk1" bg2="lt2" tx2="dk2" accent1="accent1" accent2="accent2" accent3="accent3" accent4="accent4" accent5="accent5" accent6="accent6" hlink="hlink" folHlink="folHlink"/>
  <p:sldLayoutIdLst>
    <p:sldLayoutId id="2147484062" r:id="rId1"/>
    <p:sldLayoutId id="2147484069" r:id="rId2"/>
    <p:sldLayoutId id="2147484070" r:id="rId3"/>
    <p:sldLayoutId id="2147484046" r:id="rId4"/>
    <p:sldLayoutId id="2147484073" r:id="rId5"/>
    <p:sldLayoutId id="2147484074" r:id="rId6"/>
    <p:sldLayoutId id="2147484075" r:id="rId7"/>
    <p:sldLayoutId id="2147484076" r:id="rId8"/>
    <p:sldLayoutId id="2147484077" r:id="rId9"/>
    <p:sldLayoutId id="2147484063" r:id="rId10"/>
    <p:sldLayoutId id="2147484064" r:id="rId11"/>
    <p:sldLayoutId id="2147484065" r:id="rId12"/>
    <p:sldLayoutId id="2147484066" r:id="rId13"/>
    <p:sldLayoutId id="2147484067" r:id="rId14"/>
    <p:sldLayoutId id="2147484056" r:id="rId15"/>
    <p:sldLayoutId id="2147484072" r:id="rId16"/>
    <p:sldLayoutId id="2147484078" r:id="rId17"/>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685800" rtl="0" eaLnBrk="1" latinLnBrk="0" hangingPunct="1">
        <a:lnSpc>
          <a:spcPct val="108000"/>
        </a:lnSpc>
        <a:spcBef>
          <a:spcPct val="0"/>
        </a:spcBef>
        <a:buNone/>
        <a:defRPr sz="4400" kern="1200" baseline="0">
          <a:solidFill>
            <a:schemeClr val="tx2"/>
          </a:solidFill>
          <a:latin typeface="Source Sans Pro" panose="020B0503030403020204" pitchFamily="34" charset="77"/>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71450" indent="-171450" algn="l" defTabSz="685800" rtl="0" eaLnBrk="1" latinLnBrk="0" hangingPunct="1">
        <a:lnSpc>
          <a:spcPct val="108000"/>
        </a:lnSpc>
        <a:spcBef>
          <a:spcPts val="0"/>
        </a:spcBef>
        <a:spcAft>
          <a:spcPts val="300"/>
        </a:spcAft>
        <a:buFont typeface="Arial"/>
        <a:buChar char="•"/>
        <a:defRPr sz="2800" kern="1200" baseline="0">
          <a:solidFill>
            <a:schemeClr val="accent3">
              <a:lumMod val="50000"/>
            </a:schemeClr>
          </a:solidFill>
          <a:latin typeface="Source Sans Pro" panose="020B0503030403020204" pitchFamily="34" charset="77"/>
          <a:ea typeface="+mn-ea"/>
          <a:cs typeface="Calibri" panose="020F0502020204030204" pitchFamily="34" charset="0"/>
        </a:defRPr>
      </a:lvl1pPr>
      <a:lvl2pPr marL="514350" indent="-171450" algn="l" defTabSz="685800" rtl="0" eaLnBrk="1" latinLnBrk="0" hangingPunct="1">
        <a:lnSpc>
          <a:spcPct val="108000"/>
        </a:lnSpc>
        <a:spcBef>
          <a:spcPts val="0"/>
        </a:spcBef>
        <a:spcAft>
          <a:spcPts val="300"/>
        </a:spcAft>
        <a:buFont typeface="Arial"/>
        <a:buChar char="•"/>
        <a:defRPr sz="2400" kern="1200" baseline="0">
          <a:solidFill>
            <a:schemeClr val="accent3">
              <a:lumMod val="50000"/>
            </a:schemeClr>
          </a:solidFill>
          <a:latin typeface="Source Sans Pro" panose="020B0503030403020204" pitchFamily="34" charset="77"/>
          <a:ea typeface="+mn-ea"/>
          <a:cs typeface="Calibri" panose="020F0502020204030204" pitchFamily="34" charset="0"/>
        </a:defRPr>
      </a:lvl2pPr>
      <a:lvl3pPr marL="857250" indent="-171450" algn="l" defTabSz="685800" rtl="0" eaLnBrk="1" latinLnBrk="0" hangingPunct="1">
        <a:lnSpc>
          <a:spcPct val="108000"/>
        </a:lnSpc>
        <a:spcBef>
          <a:spcPts val="0"/>
        </a:spcBef>
        <a:spcAft>
          <a:spcPts val="300"/>
        </a:spcAft>
        <a:buFont typeface="Arial"/>
        <a:buChar char="•"/>
        <a:defRPr sz="2000" kern="1200" baseline="0">
          <a:solidFill>
            <a:schemeClr val="accent3">
              <a:lumMod val="50000"/>
            </a:schemeClr>
          </a:solidFill>
          <a:latin typeface="Source Sans Pro" panose="020B0503030403020204" pitchFamily="34" charset="77"/>
          <a:ea typeface="+mn-ea"/>
          <a:cs typeface="Calibri" panose="020F0502020204030204" pitchFamily="34" charset="0"/>
        </a:defRPr>
      </a:lvl3pPr>
      <a:lvl4pPr marL="1200150" indent="-171450" algn="l" defTabSz="685800" rtl="0" eaLnBrk="1" latinLnBrk="0" hangingPunct="1">
        <a:lnSpc>
          <a:spcPct val="108000"/>
        </a:lnSpc>
        <a:spcBef>
          <a:spcPts val="0"/>
        </a:spcBef>
        <a:spcAft>
          <a:spcPts val="300"/>
        </a:spcAft>
        <a:buFont typeface="Arial"/>
        <a:buChar char="•"/>
        <a:defRPr sz="1800" kern="1200" baseline="0">
          <a:solidFill>
            <a:schemeClr val="accent3">
              <a:lumMod val="50000"/>
            </a:schemeClr>
          </a:solidFill>
          <a:latin typeface="Source Sans Pro" panose="020B0503030403020204" pitchFamily="34" charset="77"/>
          <a:ea typeface="+mn-ea"/>
          <a:cs typeface="Calibri" panose="020F0502020204030204" pitchFamily="34" charset="0"/>
        </a:defRPr>
      </a:lvl4pPr>
      <a:lvl5pPr marL="1543050" indent="-171450" algn="l" defTabSz="685800" rtl="0" eaLnBrk="1" latinLnBrk="0" hangingPunct="1">
        <a:lnSpc>
          <a:spcPct val="108000"/>
        </a:lnSpc>
        <a:spcBef>
          <a:spcPts val="0"/>
        </a:spcBef>
        <a:spcAft>
          <a:spcPts val="300"/>
        </a:spcAft>
        <a:buFont typeface="Arial"/>
        <a:buChar char="•"/>
        <a:defRPr sz="1400" kern="1200" baseline="0">
          <a:solidFill>
            <a:schemeClr val="accent3">
              <a:lumMod val="50000"/>
            </a:schemeClr>
          </a:solidFill>
          <a:latin typeface="Source Sans Pro" panose="020B0503030403020204" pitchFamily="34" charset="77"/>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4.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5.sv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jpe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63.jpeg"/></Relationships>
</file>

<file path=ppt/slides/_rels/slide19.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60.png"/><Relationship Id="rId7"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1.sv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25.svg"/><Relationship Id="rId5" Type="http://schemas.openxmlformats.org/officeDocument/2006/relationships/diagramQuickStyle" Target="../diagrams/quickStyle1.xml"/><Relationship Id="rId10" Type="http://schemas.openxmlformats.org/officeDocument/2006/relationships/image" Target="../media/image24.png"/><Relationship Id="rId4" Type="http://schemas.openxmlformats.org/officeDocument/2006/relationships/diagramLayout" Target="../diagrams/layout1.xml"/><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57.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jpeg"/><Relationship Id="rId12" Type="http://schemas.openxmlformats.org/officeDocument/2006/relationships/image" Target="../media/image39.jpeg"/><Relationship Id="rId17" Type="http://schemas.openxmlformats.org/officeDocument/2006/relationships/image" Target="../media/image44.jpg"/><Relationship Id="rId2" Type="http://schemas.openxmlformats.org/officeDocument/2006/relationships/notesSlide" Target="../notesSlides/notesSlide5.xml"/><Relationship Id="rId16" Type="http://schemas.openxmlformats.org/officeDocument/2006/relationships/image" Target="../media/image43.jpeg"/><Relationship Id="rId1" Type="http://schemas.openxmlformats.org/officeDocument/2006/relationships/slideLayout" Target="../slideLayouts/slideLayout9.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5" Type="http://schemas.openxmlformats.org/officeDocument/2006/relationships/image" Target="../media/image4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41.jpeg"/></Relationships>
</file>

<file path=ppt/slides/_rels/slide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8.jpeg"/><Relationship Id="rId4" Type="http://schemas.openxmlformats.org/officeDocument/2006/relationships/image" Target="../media/image47.emf"/></Relationships>
</file>

<file path=ppt/slides/_rels/slide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7.emf"/></Relationships>
</file>

<file path=ppt/slides/_rels/slide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our Federal Workers" title="Welcome to the 2024 CFC!">
            <a:extLst>
              <a:ext uri="{FF2B5EF4-FFF2-40B4-BE49-F238E27FC236}">
                <a16:creationId xmlns:a16="http://schemas.microsoft.com/office/drawing/2014/main" id="{1AE533F0-ED1E-9765-3BA8-F95BD18EA752}"/>
              </a:ext>
            </a:extLst>
          </p:cNvPr>
          <p:cNvSpPr>
            <a:spLocks noGrp="1"/>
          </p:cNvSpPr>
          <p:nvPr>
            <p:ph type="title"/>
          </p:nvPr>
        </p:nvSpPr>
        <p:spPr>
          <a:xfrm>
            <a:off x="8763000" y="1152616"/>
            <a:ext cx="3048000" cy="3638368"/>
          </a:xfrm>
        </p:spPr>
        <p:txBody>
          <a:bodyPr/>
          <a:lstStyle/>
          <a:p>
            <a:r>
              <a:rPr lang="en-US" sz="5400" b="1" dirty="0">
                <a:latin typeface="Source Sans Pro" panose="020B0503030403020204" pitchFamily="34" charset="0"/>
              </a:rPr>
              <a:t>Welcome to the 2024 CFC!</a:t>
            </a:r>
          </a:p>
        </p:txBody>
      </p:sp>
      <p:pic>
        <p:nvPicPr>
          <p:cNvPr id="10" name="Picture 9" descr="Four Federal Workers representing campaign particiapnts">
            <a:extLst>
              <a:ext uri="{FF2B5EF4-FFF2-40B4-BE49-F238E27FC236}">
                <a16:creationId xmlns:a16="http://schemas.microsoft.com/office/drawing/2014/main" id="{73DAD91F-64CE-1F3A-BA2D-61ED8A2AFCEA}"/>
              </a:ext>
            </a:extLst>
          </p:cNvPr>
          <p:cNvPicPr>
            <a:picLocks noChangeAspect="1"/>
          </p:cNvPicPr>
          <p:nvPr/>
        </p:nvPicPr>
        <p:blipFill>
          <a:blip r:embed="rId3"/>
          <a:stretch>
            <a:fillRect/>
          </a:stretch>
        </p:blipFill>
        <p:spPr>
          <a:xfrm>
            <a:off x="0" y="0"/>
            <a:ext cx="8516112" cy="6858000"/>
          </a:xfrm>
          <a:prstGeom prst="rect">
            <a:avLst/>
          </a:prstGeom>
        </p:spPr>
      </p:pic>
    </p:spTree>
    <p:extLst>
      <p:ext uri="{BB962C8B-B14F-4D97-AF65-F5344CB8AC3E}">
        <p14:creationId xmlns:p14="http://schemas.microsoft.com/office/powerpoint/2010/main" val="42855167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upport Your Fundraising Goals">
            <a:extLst>
              <a:ext uri="{FF2B5EF4-FFF2-40B4-BE49-F238E27FC236}">
                <a16:creationId xmlns:a16="http://schemas.microsoft.com/office/drawing/2014/main" id="{DA87DDF8-F012-5E8B-4BB7-4657D57366CD}"/>
              </a:ext>
            </a:extLst>
          </p:cNvPr>
          <p:cNvSpPr>
            <a:spLocks noGrp="1"/>
          </p:cNvSpPr>
          <p:nvPr>
            <p:ph type="title"/>
          </p:nvPr>
        </p:nvSpPr>
        <p:spPr/>
        <p:txBody>
          <a:bodyPr/>
          <a:lstStyle/>
          <a:p>
            <a:r>
              <a:rPr lang="en-US" b="1" dirty="0">
                <a:latin typeface="Source Sans Pro" panose="020B0503030403020204" pitchFamily="34" charset="0"/>
              </a:rPr>
              <a:t>Support Your Fundraising Goals</a:t>
            </a:r>
          </a:p>
        </p:txBody>
      </p:sp>
      <p:sp>
        <p:nvSpPr>
          <p:cNvPr id="7" name="TextBox 6" descr="When you GIVE HAPPY, you will need your:&#10;&#10;Office ZIP code:&#10;&#10;CFC Unit code:">
            <a:extLst>
              <a:ext uri="{FF2B5EF4-FFF2-40B4-BE49-F238E27FC236}">
                <a16:creationId xmlns:a16="http://schemas.microsoft.com/office/drawing/2014/main" id="{3F2C1F24-1F98-D4CA-9036-AE279CFD4308}"/>
              </a:ext>
            </a:extLst>
          </p:cNvPr>
          <p:cNvSpPr txBox="1"/>
          <p:nvPr/>
        </p:nvSpPr>
        <p:spPr>
          <a:xfrm>
            <a:off x="2070101" y="2151727"/>
            <a:ext cx="7696200" cy="2554545"/>
          </a:xfrm>
          <a:prstGeom prst="rect">
            <a:avLst/>
          </a:prstGeom>
          <a:noFill/>
        </p:spPr>
        <p:txBody>
          <a:bodyPr wrap="square" rtlCol="0">
            <a:spAutoFit/>
          </a:bodyPr>
          <a:lstStyle/>
          <a:p>
            <a:r>
              <a:rPr lang="en-US" sz="3200" dirty="0">
                <a:solidFill>
                  <a:srgbClr val="58595B"/>
                </a:solidFill>
                <a:latin typeface="Source Sans Pro" panose="020B0503030403020204" pitchFamily="34" charset="0"/>
              </a:rPr>
              <a:t>When you GIVE HAPPY, you will need your:</a:t>
            </a:r>
          </a:p>
          <a:p>
            <a:endParaRPr lang="en-US" sz="3200" dirty="0">
              <a:solidFill>
                <a:srgbClr val="58595B"/>
              </a:solidFill>
              <a:latin typeface="Source Sans Pro" panose="020B0503030403020204" pitchFamily="34" charset="0"/>
            </a:endParaRPr>
          </a:p>
          <a:p>
            <a:r>
              <a:rPr lang="en-US" sz="3200" dirty="0">
                <a:solidFill>
                  <a:srgbClr val="58595B"/>
                </a:solidFill>
                <a:latin typeface="Source Sans Pro" panose="020B0503030403020204" pitchFamily="34" charset="0"/>
              </a:rPr>
              <a:t>Office ZIP code:______________________</a:t>
            </a:r>
          </a:p>
          <a:p>
            <a:endParaRPr lang="en-US" sz="3200" dirty="0">
              <a:solidFill>
                <a:srgbClr val="58595B"/>
              </a:solidFill>
              <a:latin typeface="Source Sans Pro" panose="020B0503030403020204" pitchFamily="34" charset="0"/>
            </a:endParaRPr>
          </a:p>
          <a:p>
            <a:r>
              <a:rPr lang="en-US" sz="3200" dirty="0">
                <a:solidFill>
                  <a:srgbClr val="58595B"/>
                </a:solidFill>
                <a:latin typeface="Source Sans Pro" panose="020B0503030403020204" pitchFamily="34" charset="0"/>
              </a:rPr>
              <a:t>CFC Unit code: _______________________</a:t>
            </a:r>
          </a:p>
        </p:txBody>
      </p:sp>
      <p:cxnSp>
        <p:nvCxnSpPr>
          <p:cNvPr id="9" name="Straight Connector 8">
            <a:extLst>
              <a:ext uri="{FF2B5EF4-FFF2-40B4-BE49-F238E27FC236}">
                <a16:creationId xmlns:a16="http://schemas.microsoft.com/office/drawing/2014/main" id="{36B331E0-261F-C529-A829-F94E3C11D74D}"/>
              </a:ext>
              <a:ext uri="{C183D7F6-B498-43B3-948B-1728B52AA6E4}">
                <adec:decorative xmlns:adec="http://schemas.microsoft.com/office/drawing/2017/decorative" val="1"/>
              </a:ext>
            </a:extLst>
          </p:cNvPr>
          <p:cNvCxnSpPr/>
          <p:nvPr/>
        </p:nvCxnSpPr>
        <p:spPr>
          <a:xfrm>
            <a:off x="1905000" y="2151727"/>
            <a:ext cx="0" cy="2514600"/>
          </a:xfrm>
          <a:prstGeom prst="line">
            <a:avLst/>
          </a:prstGeom>
          <a:ln w="57150">
            <a:solidFill>
              <a:srgbClr val="BC2E46"/>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30F8AC85-6A17-AE76-8552-16EC78AFABC0}"/>
              </a:ext>
              <a:ext uri="{C183D7F6-B498-43B3-948B-1728B52AA6E4}">
                <adec:decorative xmlns:adec="http://schemas.microsoft.com/office/drawing/2017/decorative" val="1"/>
              </a:ext>
            </a:extLst>
          </p:cNvPr>
          <p:cNvCxnSpPr/>
          <p:nvPr/>
        </p:nvCxnSpPr>
        <p:spPr>
          <a:xfrm>
            <a:off x="9601200" y="2191672"/>
            <a:ext cx="0" cy="2514600"/>
          </a:xfrm>
          <a:prstGeom prst="line">
            <a:avLst/>
          </a:prstGeom>
          <a:ln w="57150">
            <a:solidFill>
              <a:srgbClr val="BC2E46"/>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59028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Volunteer Hours">
            <a:extLst>
              <a:ext uri="{FF2B5EF4-FFF2-40B4-BE49-F238E27FC236}">
                <a16:creationId xmlns:a16="http://schemas.microsoft.com/office/drawing/2014/main" id="{8D8CCF76-5002-4BDB-1974-4772DAC8F633}"/>
              </a:ext>
            </a:extLst>
          </p:cNvPr>
          <p:cNvSpPr>
            <a:spLocks noGrp="1"/>
          </p:cNvSpPr>
          <p:nvPr>
            <p:ph type="title"/>
          </p:nvPr>
        </p:nvSpPr>
        <p:spPr>
          <a:xfrm>
            <a:off x="381001" y="417206"/>
            <a:ext cx="11074400" cy="853182"/>
          </a:xfrm>
        </p:spPr>
        <p:txBody>
          <a:bodyPr/>
          <a:lstStyle/>
          <a:p>
            <a:r>
              <a:rPr lang="en-US" dirty="0">
                <a:latin typeface="Source Sans Pro" panose="020B0503030403020204" pitchFamily="34" charset="0"/>
                <a:ea typeface="Source Sans Pro" panose="020B0503030403020204" pitchFamily="34" charset="0"/>
              </a:rPr>
              <a:t>Volunteer Hours</a:t>
            </a:r>
          </a:p>
        </p:txBody>
      </p:sp>
      <p:sp>
        <p:nvSpPr>
          <p:cNvPr id="11" name="TextBox 10" descr="Pledge volunteer hours as an individual.&#10;Online donors can record volunteer hours fulfilled throughout the year.&#10;Pledge group volunteer activities.&#10;Monetized volunteer hours are added to fundraising totals.&#10;">
            <a:extLst>
              <a:ext uri="{FF2B5EF4-FFF2-40B4-BE49-F238E27FC236}">
                <a16:creationId xmlns:a16="http://schemas.microsoft.com/office/drawing/2014/main" id="{F091F813-2894-3786-D119-FB10DBAB2A98}"/>
              </a:ext>
            </a:extLst>
          </p:cNvPr>
          <p:cNvSpPr txBox="1"/>
          <p:nvPr/>
        </p:nvSpPr>
        <p:spPr>
          <a:xfrm>
            <a:off x="381001" y="1628507"/>
            <a:ext cx="7261436"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2064" indent="-512064">
              <a:spcAft>
                <a:spcPts val="1200"/>
              </a:spcAft>
              <a:buFont typeface="Arial" panose="020B0604020202020204" pitchFamily="34" charset="0"/>
              <a:buChar char="•"/>
            </a:pPr>
            <a:r>
              <a:rPr lang="en-US" sz="2800" dirty="0">
                <a:solidFill>
                  <a:schemeClr val="accent3">
                    <a:lumMod val="50000"/>
                  </a:schemeClr>
                </a:solidFill>
                <a:latin typeface="Source Sans Pro" panose="020B0503030403020204" pitchFamily="34" charset="0"/>
                <a:ea typeface="Source Sans Pro" panose="020B0503030403020204" pitchFamily="34" charset="0"/>
              </a:rPr>
              <a:t>Pledge volunteer hours as an individual.</a:t>
            </a:r>
          </a:p>
          <a:p>
            <a:pPr marL="512064" indent="-512064">
              <a:spcAft>
                <a:spcPts val="1200"/>
              </a:spcAft>
              <a:buFont typeface="Arial" panose="020B0604020202020204" pitchFamily="34" charset="0"/>
              <a:buChar char="•"/>
            </a:pPr>
            <a:r>
              <a:rPr lang="en-US" sz="2800" dirty="0">
                <a:solidFill>
                  <a:schemeClr val="accent3">
                    <a:lumMod val="50000"/>
                  </a:schemeClr>
                </a:solidFill>
                <a:latin typeface="Source Sans Pro" panose="020B0503030403020204" pitchFamily="34" charset="0"/>
                <a:ea typeface="Source Sans Pro" panose="020B0503030403020204" pitchFamily="34" charset="0"/>
              </a:rPr>
              <a:t>Online donors can record volunteer hours fulfilled throughout the year.</a:t>
            </a:r>
          </a:p>
          <a:p>
            <a:pPr marL="512064" indent="-512064">
              <a:spcAft>
                <a:spcPts val="1200"/>
              </a:spcAft>
              <a:buFont typeface="Arial" panose="020B0604020202020204" pitchFamily="34" charset="0"/>
              <a:buChar char="•"/>
            </a:pPr>
            <a:r>
              <a:rPr lang="en-US" sz="2800" dirty="0">
                <a:solidFill>
                  <a:schemeClr val="accent3">
                    <a:lumMod val="50000"/>
                  </a:schemeClr>
                </a:solidFill>
                <a:latin typeface="Source Sans Pro" panose="020B0503030403020204" pitchFamily="34" charset="0"/>
                <a:ea typeface="Source Sans Pro" panose="020B0503030403020204" pitchFamily="34" charset="0"/>
              </a:rPr>
              <a:t>Pledge group volunteer activities.</a:t>
            </a:r>
          </a:p>
          <a:p>
            <a:pPr marL="512064" indent="-512064">
              <a:spcAft>
                <a:spcPts val="1200"/>
              </a:spcAft>
              <a:buFont typeface="Arial" panose="020B0604020202020204" pitchFamily="34" charset="0"/>
              <a:buChar char="•"/>
            </a:pPr>
            <a:r>
              <a:rPr lang="en-US" sz="2800" dirty="0">
                <a:solidFill>
                  <a:schemeClr val="accent3">
                    <a:lumMod val="50000"/>
                  </a:schemeClr>
                </a:solidFill>
                <a:latin typeface="Source Sans Pro" panose="020B0503030403020204" pitchFamily="34" charset="0"/>
                <a:ea typeface="Source Sans Pro" panose="020B0503030403020204" pitchFamily="34" charset="0"/>
              </a:rPr>
              <a:t>Monetized volunteer hours are added to fundraising totals.</a:t>
            </a:r>
          </a:p>
        </p:txBody>
      </p:sp>
      <p:pic>
        <p:nvPicPr>
          <p:cNvPr id="12" name="Picture 11" descr="Charities accepting volunteer hours will be designated with a hand icon in the charity listing" title="Look to Volunteer">
            <a:extLst>
              <a:ext uri="{FF2B5EF4-FFF2-40B4-BE49-F238E27FC236}">
                <a16:creationId xmlns:a16="http://schemas.microsoft.com/office/drawing/2014/main" id="{CC2BB3BD-0CD2-9C4D-00E0-1F2624D13E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6142" y="1111183"/>
            <a:ext cx="1523677" cy="1735667"/>
          </a:xfrm>
          <a:prstGeom prst="rect">
            <a:avLst/>
          </a:prstGeom>
        </p:spPr>
      </p:pic>
      <p:sp>
        <p:nvSpPr>
          <p:cNvPr id="13" name="TextBox 12" descr="Charities accepting volunteer hours will be designated with a hand icon in the charity listing.&#10;">
            <a:extLst>
              <a:ext uri="{FF2B5EF4-FFF2-40B4-BE49-F238E27FC236}">
                <a16:creationId xmlns:a16="http://schemas.microsoft.com/office/drawing/2014/main" id="{696FDEB1-FE45-05CB-7182-DE960C7EBCA8}"/>
              </a:ext>
            </a:extLst>
          </p:cNvPr>
          <p:cNvSpPr txBox="1"/>
          <p:nvPr/>
        </p:nvSpPr>
        <p:spPr>
          <a:xfrm>
            <a:off x="8936135" y="2985396"/>
            <a:ext cx="2203692" cy="2246769"/>
          </a:xfrm>
          <a:prstGeom prst="rect">
            <a:avLst/>
          </a:prstGeom>
          <a:noFill/>
        </p:spPr>
        <p:txBody>
          <a:bodyPr wrap="square" lIns="91440" tIns="45720" rIns="91440" bIns="45720" anchor="t">
            <a:spAutoFit/>
          </a:bodyPr>
          <a:lstStyle/>
          <a:p>
            <a:pPr algn="ctr">
              <a:spcAft>
                <a:spcPts val="600"/>
              </a:spcAft>
            </a:pPr>
            <a:r>
              <a:rPr lang="en-US" sz="2000" i="1" dirty="0">
                <a:solidFill>
                  <a:schemeClr val="accent3">
                    <a:lumMod val="50000"/>
                  </a:schemeClr>
                </a:solidFill>
                <a:latin typeface="Source Sans Pro" panose="020B0503030403020204" pitchFamily="34" charset="0"/>
              </a:rPr>
              <a:t>Charities accepting volunteer hours will be designated with a hand icon in the charity listing.</a:t>
            </a:r>
          </a:p>
        </p:txBody>
      </p:sp>
    </p:spTree>
    <p:extLst>
      <p:ext uri="{BB962C8B-B14F-4D97-AF65-F5344CB8AC3E}">
        <p14:creationId xmlns:p14="http://schemas.microsoft.com/office/powerpoint/2010/main" val="902757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What does a  Campaign Worker do?">
            <a:extLst>
              <a:ext uri="{FF2B5EF4-FFF2-40B4-BE49-F238E27FC236}">
                <a16:creationId xmlns:a16="http://schemas.microsoft.com/office/drawing/2014/main" id="{2EF39E8C-7FA9-EF34-E66F-24F06E869B66}"/>
              </a:ext>
            </a:extLst>
          </p:cNvPr>
          <p:cNvSpPr>
            <a:spLocks noGrp="1"/>
          </p:cNvSpPr>
          <p:nvPr>
            <p:ph type="ctrTitle"/>
          </p:nvPr>
        </p:nvSpPr>
        <p:spPr>
          <a:xfrm>
            <a:off x="381000" y="1904999"/>
            <a:ext cx="3962400" cy="2482175"/>
          </a:xfrm>
        </p:spPr>
        <p:txBody>
          <a:bodyPr>
            <a:noAutofit/>
          </a:bodyPr>
          <a:lstStyle/>
          <a:p>
            <a:r>
              <a:rPr lang="en-US" sz="4800" dirty="0"/>
              <a:t>What does a  Campaign Worker do?</a:t>
            </a:r>
          </a:p>
        </p:txBody>
      </p:sp>
    </p:spTree>
    <p:extLst>
      <p:ext uri="{BB962C8B-B14F-4D97-AF65-F5344CB8AC3E}">
        <p14:creationId xmlns:p14="http://schemas.microsoft.com/office/powerpoint/2010/main" val="2876172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Who are campaign workers?">
            <a:extLst>
              <a:ext uri="{FF2B5EF4-FFF2-40B4-BE49-F238E27FC236}">
                <a16:creationId xmlns:a16="http://schemas.microsoft.com/office/drawing/2014/main" id="{8D8CCF76-5002-4BDB-1974-4772DAC8F633}"/>
              </a:ext>
            </a:extLst>
          </p:cNvPr>
          <p:cNvSpPr>
            <a:spLocks noGrp="1"/>
          </p:cNvSpPr>
          <p:nvPr>
            <p:ph type="title"/>
          </p:nvPr>
        </p:nvSpPr>
        <p:spPr>
          <a:xfrm>
            <a:off x="381001" y="417206"/>
            <a:ext cx="11074400" cy="853182"/>
          </a:xfrm>
        </p:spPr>
        <p:txBody>
          <a:bodyPr/>
          <a:lstStyle/>
          <a:p>
            <a:r>
              <a:rPr lang="en-US" dirty="0">
                <a:latin typeface="Source Sans Pro" panose="020B0503030403020204" pitchFamily="34" charset="0"/>
                <a:ea typeface="Source Sans Pro" panose="020B0503030403020204" pitchFamily="34" charset="0"/>
              </a:rPr>
              <a:t>Who are campaign workers?</a:t>
            </a:r>
          </a:p>
        </p:txBody>
      </p:sp>
      <p:graphicFrame>
        <p:nvGraphicFramePr>
          <p:cNvPr id="2" name="Table 1" descr="Campaign Manager/Coordinator&#10;Leads CFC effort &#10;- Develops internal campaign plan&#10;- Recruit &amp; support Keyworkers &#10;Get overall leadership support&#10;- Brief campaign progress&#10;Keyworker&#10;Supports and implements campaign plan &#10;- talk with coworkers about CFC&#10;Keep local leaders (supervisors) informed&#10;&#10;&#10;&#10;&#10;">
            <a:extLst>
              <a:ext uri="{FF2B5EF4-FFF2-40B4-BE49-F238E27FC236}">
                <a16:creationId xmlns:a16="http://schemas.microsoft.com/office/drawing/2014/main" id="{F27FEE8B-DB06-7770-E604-8EE8E6A3333A}"/>
              </a:ext>
            </a:extLst>
          </p:cNvPr>
          <p:cNvGraphicFramePr>
            <a:graphicFrameLocks noGrp="1"/>
          </p:cNvGraphicFramePr>
          <p:nvPr>
            <p:extLst>
              <p:ext uri="{D42A27DB-BD31-4B8C-83A1-F6EECF244321}">
                <p14:modId xmlns:p14="http://schemas.microsoft.com/office/powerpoint/2010/main" val="4290740038"/>
              </p:ext>
            </p:extLst>
          </p:nvPr>
        </p:nvGraphicFramePr>
        <p:xfrm>
          <a:off x="381001" y="1500882"/>
          <a:ext cx="10850216" cy="3688080"/>
        </p:xfrm>
        <a:graphic>
          <a:graphicData uri="http://schemas.openxmlformats.org/drawingml/2006/table">
            <a:tbl>
              <a:tblPr firstRow="1" bandRow="1">
                <a:tableStyleId>{5C22544A-7EE6-4342-B048-85BDC9FD1C3A}</a:tableStyleId>
              </a:tblPr>
              <a:tblGrid>
                <a:gridCol w="5425108">
                  <a:extLst>
                    <a:ext uri="{9D8B030D-6E8A-4147-A177-3AD203B41FA5}">
                      <a16:colId xmlns:a16="http://schemas.microsoft.com/office/drawing/2014/main" val="3561776929"/>
                    </a:ext>
                  </a:extLst>
                </a:gridCol>
                <a:gridCol w="5425108">
                  <a:extLst>
                    <a:ext uri="{9D8B030D-6E8A-4147-A177-3AD203B41FA5}">
                      <a16:colId xmlns:a16="http://schemas.microsoft.com/office/drawing/2014/main" val="815465110"/>
                    </a:ext>
                  </a:extLst>
                </a:gridCol>
              </a:tblGrid>
              <a:tr h="370840">
                <a:tc>
                  <a:txBody>
                    <a:bodyPr/>
                    <a:lstStyle/>
                    <a:p>
                      <a:r>
                        <a:rPr lang="en-US" sz="2800" dirty="0">
                          <a:latin typeface="Source Sans Pro" panose="020B0503030403020204" pitchFamily="34" charset="0"/>
                        </a:rPr>
                        <a:t>Campaign Manager/Coordinator</a:t>
                      </a:r>
                    </a:p>
                  </a:txBody>
                  <a:tcPr/>
                </a:tc>
                <a:tc>
                  <a:txBody>
                    <a:bodyPr/>
                    <a:lstStyle/>
                    <a:p>
                      <a:r>
                        <a:rPr lang="en-US" sz="2800" dirty="0">
                          <a:latin typeface="Source Sans Pro" panose="020B0503030403020204" pitchFamily="34" charset="0"/>
                        </a:rPr>
                        <a:t>Keyworker</a:t>
                      </a:r>
                    </a:p>
                  </a:txBody>
                  <a:tcPr/>
                </a:tc>
                <a:extLst>
                  <a:ext uri="{0D108BD9-81ED-4DB2-BD59-A6C34878D82A}">
                    <a16:rowId xmlns:a16="http://schemas.microsoft.com/office/drawing/2014/main" val="1272800020"/>
                  </a:ext>
                </a:extLst>
              </a:tr>
              <a:tr h="370840">
                <a:tc>
                  <a:txBody>
                    <a:bodyPr/>
                    <a:lstStyle/>
                    <a:p>
                      <a:r>
                        <a:rPr lang="en-US" sz="2800" dirty="0">
                          <a:latin typeface="Source Sans Pro" panose="020B0503030403020204" pitchFamily="34" charset="0"/>
                        </a:rPr>
                        <a:t>Leads CFC effort </a:t>
                      </a:r>
                    </a:p>
                    <a:p>
                      <a:r>
                        <a:rPr lang="en-US" sz="2800" dirty="0">
                          <a:latin typeface="Source Sans Pro" panose="020B0503030403020204" pitchFamily="34" charset="0"/>
                        </a:rPr>
                        <a:t>- Develops internal campaign plan</a:t>
                      </a:r>
                    </a:p>
                    <a:p>
                      <a:pPr marL="0" indent="0">
                        <a:buFontTx/>
                        <a:buNone/>
                      </a:pPr>
                      <a:r>
                        <a:rPr lang="en-US" sz="2800" dirty="0">
                          <a:latin typeface="Source Sans Pro" panose="020B0503030403020204" pitchFamily="34" charset="0"/>
                        </a:rPr>
                        <a:t>- Recruit &amp; support Keyworkers </a:t>
                      </a:r>
                    </a:p>
                    <a:p>
                      <a:pPr marL="0" indent="0">
                        <a:buFontTx/>
                        <a:buNone/>
                      </a:pPr>
                      <a:endParaRPr lang="en-US" sz="2800" dirty="0">
                        <a:latin typeface="Source Sans Pro" panose="020B0503030403020204" pitchFamily="34" charset="0"/>
                      </a:endParaRPr>
                    </a:p>
                  </a:txBody>
                  <a:tcPr/>
                </a:tc>
                <a:tc>
                  <a:txBody>
                    <a:bodyPr/>
                    <a:lstStyle/>
                    <a:p>
                      <a:r>
                        <a:rPr lang="en-US" sz="2800" dirty="0">
                          <a:latin typeface="Source Sans Pro" panose="020B0503030403020204" pitchFamily="34" charset="0"/>
                        </a:rPr>
                        <a:t>Supports and implements campaign plan </a:t>
                      </a:r>
                    </a:p>
                    <a:p>
                      <a:r>
                        <a:rPr lang="en-US" sz="2800" dirty="0">
                          <a:latin typeface="Source Sans Pro" panose="020B0503030403020204" pitchFamily="34" charset="0"/>
                        </a:rPr>
                        <a:t>- talk with coworkers about CFC</a:t>
                      </a:r>
                    </a:p>
                  </a:txBody>
                  <a:tcPr/>
                </a:tc>
                <a:extLst>
                  <a:ext uri="{0D108BD9-81ED-4DB2-BD59-A6C34878D82A}">
                    <a16:rowId xmlns:a16="http://schemas.microsoft.com/office/drawing/2014/main" val="4143896444"/>
                  </a:ext>
                </a:extLst>
              </a:tr>
              <a:tr h="370840">
                <a:tc>
                  <a:txBody>
                    <a:bodyPr/>
                    <a:lstStyle/>
                    <a:p>
                      <a:r>
                        <a:rPr lang="en-US" sz="2800" dirty="0">
                          <a:latin typeface="Source Sans Pro" panose="020B0503030403020204" pitchFamily="34" charset="0"/>
                        </a:rPr>
                        <a:t>Get overall leadership support</a:t>
                      </a:r>
                    </a:p>
                    <a:p>
                      <a:pPr marL="0" indent="0">
                        <a:buFontTx/>
                        <a:buNone/>
                      </a:pPr>
                      <a:r>
                        <a:rPr lang="en-US" sz="2800" dirty="0">
                          <a:latin typeface="Source Sans Pro" panose="020B0503030403020204" pitchFamily="34" charset="0"/>
                        </a:rPr>
                        <a:t>- Brief campaign progress</a:t>
                      </a:r>
                    </a:p>
                    <a:p>
                      <a:pPr marL="0" indent="0">
                        <a:buFontTx/>
                        <a:buNone/>
                      </a:pPr>
                      <a:endParaRPr lang="en-US" sz="2800" dirty="0">
                        <a:latin typeface="Source Sans Pro" panose="020B0503030403020204" pitchFamily="34" charset="0"/>
                      </a:endParaRPr>
                    </a:p>
                  </a:txBody>
                  <a:tcPr/>
                </a:tc>
                <a:tc>
                  <a:txBody>
                    <a:bodyPr/>
                    <a:lstStyle/>
                    <a:p>
                      <a:r>
                        <a:rPr lang="en-US" sz="2800" dirty="0">
                          <a:latin typeface="Source Sans Pro" panose="020B0503030403020204" pitchFamily="34" charset="0"/>
                        </a:rPr>
                        <a:t>Keep local leaders (supervisors) informed</a:t>
                      </a:r>
                    </a:p>
                  </a:txBody>
                  <a:tcPr/>
                </a:tc>
                <a:extLst>
                  <a:ext uri="{0D108BD9-81ED-4DB2-BD59-A6C34878D82A}">
                    <a16:rowId xmlns:a16="http://schemas.microsoft.com/office/drawing/2014/main" val="3930606168"/>
                  </a:ext>
                </a:extLst>
              </a:tr>
            </a:tbl>
          </a:graphicData>
        </a:graphic>
      </p:graphicFrame>
    </p:spTree>
    <p:extLst>
      <p:ext uri="{BB962C8B-B14F-4D97-AF65-F5344CB8AC3E}">
        <p14:creationId xmlns:p14="http://schemas.microsoft.com/office/powerpoint/2010/main" val="83861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What’s the ultimate goal?">
            <a:extLst>
              <a:ext uri="{FF2B5EF4-FFF2-40B4-BE49-F238E27FC236}">
                <a16:creationId xmlns:a16="http://schemas.microsoft.com/office/drawing/2014/main" id="{27E2DEDE-F4B7-D651-AA55-50F0133458B7}"/>
              </a:ext>
            </a:extLst>
          </p:cNvPr>
          <p:cNvSpPr>
            <a:spLocks noGrp="1"/>
          </p:cNvSpPr>
          <p:nvPr>
            <p:ph type="title"/>
          </p:nvPr>
        </p:nvSpPr>
        <p:spPr/>
        <p:txBody>
          <a:bodyPr/>
          <a:lstStyle/>
          <a:p>
            <a:r>
              <a:rPr lang="en-US" b="1" dirty="0">
                <a:latin typeface="Source Sans Pro" panose="020B0503030403020204" pitchFamily="34" charset="0"/>
                <a:ea typeface="Source Sans Pro" panose="020B0503030403020204" pitchFamily="34" charset="0"/>
                <a:cs typeface="Calibri"/>
              </a:rPr>
              <a:t>What’s the ultimate goal?</a:t>
            </a:r>
            <a:endParaRPr lang="en-US" b="1" dirty="0">
              <a:latin typeface="Source Sans Pro" panose="020B0503030403020204" pitchFamily="34" charset="0"/>
              <a:ea typeface="Source Sans Pro" panose="020B0503030403020204" pitchFamily="34" charset="0"/>
            </a:endParaRPr>
          </a:p>
        </p:txBody>
      </p:sp>
      <p:sp>
        <p:nvSpPr>
          <p:cNvPr id="5" name="TextBox 4" descr="Invite all of your colleagues to give through the CFC.&#10;">
            <a:extLst>
              <a:ext uri="{FF2B5EF4-FFF2-40B4-BE49-F238E27FC236}">
                <a16:creationId xmlns:a16="http://schemas.microsoft.com/office/drawing/2014/main" id="{0F815E8C-E31B-AF8A-4765-9E559CE82E0E}"/>
              </a:ext>
            </a:extLst>
          </p:cNvPr>
          <p:cNvSpPr txBox="1"/>
          <p:nvPr/>
        </p:nvSpPr>
        <p:spPr>
          <a:xfrm>
            <a:off x="4536438" y="2182931"/>
            <a:ext cx="6859874"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dirty="0">
                <a:solidFill>
                  <a:srgbClr val="58595B"/>
                </a:solidFill>
                <a:latin typeface="Source Sans Pro"/>
                <a:ea typeface="Source Sans Pro"/>
                <a:cs typeface="Calibri"/>
              </a:rPr>
              <a:t>Invite all of your colleagues to give through the CFC.</a:t>
            </a:r>
            <a:endParaRPr lang="en-US" sz="6000" b="1" dirty="0">
              <a:solidFill>
                <a:srgbClr val="58595B"/>
              </a:solidFill>
              <a:latin typeface="Source Sans Pro"/>
              <a:ea typeface="Source Sans Pro"/>
            </a:endParaRPr>
          </a:p>
        </p:txBody>
      </p:sp>
      <p:sp>
        <p:nvSpPr>
          <p:cNvPr id="2" name="Rectangle: Rounded Corners 1" descr="Invite all of your colleagues to give through the CFC.">
            <a:extLst>
              <a:ext uri="{FF2B5EF4-FFF2-40B4-BE49-F238E27FC236}">
                <a16:creationId xmlns:a16="http://schemas.microsoft.com/office/drawing/2014/main" id="{55F12FA4-C0E3-CF7A-D39F-F575793A43DE}"/>
              </a:ext>
            </a:extLst>
          </p:cNvPr>
          <p:cNvSpPr/>
          <p:nvPr/>
        </p:nvSpPr>
        <p:spPr>
          <a:xfrm>
            <a:off x="2087880" y="1691145"/>
            <a:ext cx="9308432" cy="4076488"/>
          </a:xfrm>
          <a:prstGeom prst="roundRect">
            <a:avLst/>
          </a:prstGeom>
          <a:noFill/>
          <a:ln w="28575">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descr="Red circle with a white star">
            <a:extLst>
              <a:ext uri="{FF2B5EF4-FFF2-40B4-BE49-F238E27FC236}">
                <a16:creationId xmlns:a16="http://schemas.microsoft.com/office/drawing/2014/main" id="{167D7179-1F6B-C8F8-20FE-D965C01887AC}"/>
              </a:ext>
            </a:extLst>
          </p:cNvPr>
          <p:cNvGrpSpPr/>
          <p:nvPr/>
        </p:nvGrpSpPr>
        <p:grpSpPr>
          <a:xfrm>
            <a:off x="795688" y="2129189"/>
            <a:ext cx="3200400" cy="3200400"/>
            <a:chOff x="-1352584" y="1737360"/>
            <a:chExt cx="3474720" cy="3474720"/>
          </a:xfrm>
        </p:grpSpPr>
        <p:sp>
          <p:nvSpPr>
            <p:cNvPr id="7" name="Oval 6">
              <a:extLst>
                <a:ext uri="{FF2B5EF4-FFF2-40B4-BE49-F238E27FC236}">
                  <a16:creationId xmlns:a16="http://schemas.microsoft.com/office/drawing/2014/main" id="{CD7B2BBB-0AEE-D9E5-3DC6-5024B68D0A67}"/>
                </a:ext>
              </a:extLst>
            </p:cNvPr>
            <p:cNvSpPr>
              <a:spLocks noChangeAspect="1"/>
            </p:cNvSpPr>
            <p:nvPr/>
          </p:nvSpPr>
          <p:spPr>
            <a:xfrm>
              <a:off x="-1352584" y="1737360"/>
              <a:ext cx="3474720" cy="3474720"/>
            </a:xfrm>
            <a:prstGeom prst="ellipse">
              <a:avLst/>
            </a:prstGeom>
            <a:solidFill>
              <a:srgbClr val="AC1A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38802112-1731-A47B-A724-441566725E3C}"/>
                </a:ext>
              </a:extLst>
            </p:cNvPr>
            <p:cNvSpPr/>
            <p:nvPr/>
          </p:nvSpPr>
          <p:spPr>
            <a:xfrm>
              <a:off x="-990599" y="1965960"/>
              <a:ext cx="2743200" cy="2743200"/>
            </a:xfrm>
            <a:prstGeom prst="star5">
              <a:avLst/>
            </a:prstGeom>
            <a:solidFill>
              <a:schemeClr val="bg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39366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3 ways to have an outstanding CFC.">
            <a:extLst>
              <a:ext uri="{FF2B5EF4-FFF2-40B4-BE49-F238E27FC236}">
                <a16:creationId xmlns:a16="http://schemas.microsoft.com/office/drawing/2014/main" id="{E32774C1-6892-E321-1E3D-9974460DB047}"/>
              </a:ext>
            </a:extLst>
          </p:cNvPr>
          <p:cNvSpPr>
            <a:spLocks noGrp="1"/>
          </p:cNvSpPr>
          <p:nvPr>
            <p:ph type="title"/>
          </p:nvPr>
        </p:nvSpPr>
        <p:spPr/>
        <p:txBody>
          <a:bodyPr/>
          <a:lstStyle/>
          <a:p>
            <a:r>
              <a:rPr lang="en-US" b="1" dirty="0">
                <a:latin typeface="Source Sans Pro" panose="020B0503030403020204" pitchFamily="34" charset="0"/>
              </a:rPr>
              <a:t>3 ways to have an outstanding CFC.</a:t>
            </a:r>
          </a:p>
        </p:txBody>
      </p:sp>
      <p:grpSp>
        <p:nvGrpSpPr>
          <p:cNvPr id="22" name="Group 21" descr="Red circle with a white heart">
            <a:extLst>
              <a:ext uri="{FF2B5EF4-FFF2-40B4-BE49-F238E27FC236}">
                <a16:creationId xmlns:a16="http://schemas.microsoft.com/office/drawing/2014/main" id="{4F9C0AD2-A3BB-0C11-3AE5-8DFCBEF9D8B9}"/>
              </a:ext>
            </a:extLst>
          </p:cNvPr>
          <p:cNvGrpSpPr/>
          <p:nvPr/>
        </p:nvGrpSpPr>
        <p:grpSpPr>
          <a:xfrm>
            <a:off x="381001" y="1703312"/>
            <a:ext cx="2684595" cy="3251775"/>
            <a:chOff x="221878" y="2743200"/>
            <a:chExt cx="2684595" cy="3251775"/>
          </a:xfrm>
        </p:grpSpPr>
        <p:sp>
          <p:nvSpPr>
            <p:cNvPr id="12" name="TextBox 11" descr="Inspire colleagues. &#10;">
              <a:extLst>
                <a:ext uri="{FF2B5EF4-FFF2-40B4-BE49-F238E27FC236}">
                  <a16:creationId xmlns:a16="http://schemas.microsoft.com/office/drawing/2014/main" id="{5E1A4782-109A-DA33-967C-975280C1EE71}"/>
                </a:ext>
              </a:extLst>
            </p:cNvPr>
            <p:cNvSpPr txBox="1"/>
            <p:nvPr/>
          </p:nvSpPr>
          <p:spPr>
            <a:xfrm>
              <a:off x="221878" y="5040868"/>
              <a:ext cx="2684595" cy="954107"/>
            </a:xfrm>
            <a:prstGeom prst="rect">
              <a:avLst/>
            </a:prstGeom>
            <a:noFill/>
          </p:spPr>
          <p:txBody>
            <a:bodyPr wrap="square" rtlCol="0">
              <a:spAutoFit/>
            </a:bodyPr>
            <a:lstStyle/>
            <a:p>
              <a:pPr algn="ctr"/>
              <a:r>
                <a:rPr lang="en-US" sz="2800" b="1" dirty="0">
                  <a:solidFill>
                    <a:srgbClr val="58595B"/>
                  </a:solidFill>
                  <a:latin typeface="Source Sans Pro" panose="020B0503030403020204" pitchFamily="34" charset="0"/>
                </a:rPr>
                <a:t>Inspire colleagues. </a:t>
              </a:r>
              <a:endParaRPr lang="en-US" sz="2800" dirty="0">
                <a:solidFill>
                  <a:srgbClr val="58595B"/>
                </a:solidFill>
                <a:latin typeface="Source Sans Pro" panose="020B0503030403020204" pitchFamily="34" charset="0"/>
              </a:endParaRPr>
            </a:p>
          </p:txBody>
        </p:sp>
        <p:pic>
          <p:nvPicPr>
            <p:cNvPr id="21" name="Graphic 20" descr="Badge Heart with solid fill" title="Inspire colleagues">
              <a:extLst>
                <a:ext uri="{FF2B5EF4-FFF2-40B4-BE49-F238E27FC236}">
                  <a16:creationId xmlns:a16="http://schemas.microsoft.com/office/drawing/2014/main" id="{DDB920DF-354A-6558-60BC-75BF5B3B4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611" y="2743200"/>
              <a:ext cx="2499715" cy="2499715"/>
            </a:xfrm>
            <a:prstGeom prst="rect">
              <a:avLst/>
            </a:prstGeom>
          </p:spPr>
        </p:pic>
      </p:grpSp>
      <p:grpSp>
        <p:nvGrpSpPr>
          <p:cNvPr id="23" name="Group 22" descr="Clipart depicting a person at a presentation board instructing attendees">
            <a:extLst>
              <a:ext uri="{FF2B5EF4-FFF2-40B4-BE49-F238E27FC236}">
                <a16:creationId xmlns:a16="http://schemas.microsoft.com/office/drawing/2014/main" id="{E2BFC56C-EE5D-1FC2-AD28-8ACF445306C4}"/>
              </a:ext>
            </a:extLst>
          </p:cNvPr>
          <p:cNvGrpSpPr/>
          <p:nvPr/>
        </p:nvGrpSpPr>
        <p:grpSpPr>
          <a:xfrm>
            <a:off x="4668343" y="1902913"/>
            <a:ext cx="2499715" cy="3052174"/>
            <a:chOff x="4668343" y="1207823"/>
            <a:chExt cx="2499715" cy="3052174"/>
          </a:xfrm>
        </p:grpSpPr>
        <p:pic>
          <p:nvPicPr>
            <p:cNvPr id="8" name="Graphic 7" descr="Presentation graphic" title="Promote the campaign">
              <a:extLst>
                <a:ext uri="{FF2B5EF4-FFF2-40B4-BE49-F238E27FC236}">
                  <a16:creationId xmlns:a16="http://schemas.microsoft.com/office/drawing/2014/main" id="{81E5FADE-5A3F-E48F-A30C-65F0638EC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8343" y="1207823"/>
              <a:ext cx="2499715" cy="2499715"/>
            </a:xfrm>
            <a:prstGeom prst="rect">
              <a:avLst/>
            </a:prstGeom>
          </p:spPr>
        </p:pic>
        <p:sp>
          <p:nvSpPr>
            <p:cNvPr id="14" name="TextBox 13" descr="Promote the campaign.&#10;">
              <a:extLst>
                <a:ext uri="{FF2B5EF4-FFF2-40B4-BE49-F238E27FC236}">
                  <a16:creationId xmlns:a16="http://schemas.microsoft.com/office/drawing/2014/main" id="{CE341D6D-8DFD-5316-4E59-3E74ECF545FC}"/>
                </a:ext>
              </a:extLst>
            </p:cNvPr>
            <p:cNvSpPr txBox="1"/>
            <p:nvPr/>
          </p:nvSpPr>
          <p:spPr>
            <a:xfrm>
              <a:off x="5062120" y="3429000"/>
              <a:ext cx="2067759" cy="830997"/>
            </a:xfrm>
            <a:prstGeom prst="rect">
              <a:avLst/>
            </a:prstGeom>
            <a:noFill/>
          </p:spPr>
          <p:txBody>
            <a:bodyPr wrap="square" rtlCol="0">
              <a:spAutoFit/>
            </a:bodyPr>
            <a:lstStyle/>
            <a:p>
              <a:pPr algn="ctr"/>
              <a:r>
                <a:rPr lang="en-US" sz="2400" b="1" dirty="0">
                  <a:solidFill>
                    <a:srgbClr val="58595B"/>
                  </a:solidFill>
                  <a:latin typeface="Source Sans Pro" panose="020B0503030403020204" pitchFamily="34" charset="0"/>
                </a:rPr>
                <a:t>Promote</a:t>
              </a:r>
              <a:r>
                <a:rPr lang="en-US" b="1" dirty="0">
                  <a:solidFill>
                    <a:srgbClr val="58595B"/>
                  </a:solidFill>
                </a:rPr>
                <a:t> </a:t>
              </a:r>
              <a:r>
                <a:rPr lang="en-US" sz="2400" b="1" dirty="0">
                  <a:solidFill>
                    <a:srgbClr val="58595B"/>
                  </a:solidFill>
                  <a:latin typeface="Source Sans Pro" panose="020B0503030403020204" pitchFamily="34" charset="0"/>
                </a:rPr>
                <a:t>the campaign</a:t>
              </a:r>
              <a:r>
                <a:rPr lang="en-US" sz="2400" dirty="0">
                  <a:solidFill>
                    <a:srgbClr val="58595B"/>
                  </a:solidFill>
                  <a:latin typeface="Source Sans Pro" panose="020B0503030403020204" pitchFamily="34" charset="0"/>
                </a:rPr>
                <a:t>.</a:t>
              </a:r>
            </a:p>
          </p:txBody>
        </p:sp>
      </p:grpSp>
      <p:grpSp>
        <p:nvGrpSpPr>
          <p:cNvPr id="24" name="Group 23" descr="Clipart of a hands shaking">
            <a:extLst>
              <a:ext uri="{FF2B5EF4-FFF2-40B4-BE49-F238E27FC236}">
                <a16:creationId xmlns:a16="http://schemas.microsoft.com/office/drawing/2014/main" id="{6156CC58-896E-1DF8-C484-0FC291ECB6D6}"/>
              </a:ext>
            </a:extLst>
          </p:cNvPr>
          <p:cNvGrpSpPr/>
          <p:nvPr/>
        </p:nvGrpSpPr>
        <p:grpSpPr>
          <a:xfrm>
            <a:off x="9126403" y="1899700"/>
            <a:ext cx="2608386" cy="3023885"/>
            <a:chOff x="9234169" y="2909534"/>
            <a:chExt cx="2608386" cy="3023885"/>
          </a:xfrm>
        </p:grpSpPr>
        <p:sp>
          <p:nvSpPr>
            <p:cNvPr id="16" name="TextBox 15" descr="Involve leadership. &#10;">
              <a:extLst>
                <a:ext uri="{FF2B5EF4-FFF2-40B4-BE49-F238E27FC236}">
                  <a16:creationId xmlns:a16="http://schemas.microsoft.com/office/drawing/2014/main" id="{576C9B43-6350-A695-6C29-EC96664E28B7}"/>
                </a:ext>
              </a:extLst>
            </p:cNvPr>
            <p:cNvSpPr txBox="1"/>
            <p:nvPr/>
          </p:nvSpPr>
          <p:spPr>
            <a:xfrm>
              <a:off x="9504483" y="5102422"/>
              <a:ext cx="2067759" cy="830997"/>
            </a:xfrm>
            <a:prstGeom prst="rect">
              <a:avLst/>
            </a:prstGeom>
            <a:noFill/>
          </p:spPr>
          <p:txBody>
            <a:bodyPr wrap="square" rtlCol="0">
              <a:spAutoFit/>
            </a:bodyPr>
            <a:lstStyle/>
            <a:p>
              <a:pPr algn="ctr"/>
              <a:r>
                <a:rPr lang="en-US" sz="2400" b="1" dirty="0">
                  <a:solidFill>
                    <a:srgbClr val="58595B"/>
                  </a:solidFill>
                  <a:latin typeface="Source Sans Pro" panose="020B0503030403020204" pitchFamily="34" charset="0"/>
                </a:rPr>
                <a:t>Involve leadership.</a:t>
              </a:r>
              <a:r>
                <a:rPr lang="en-US" sz="2400" dirty="0">
                  <a:solidFill>
                    <a:srgbClr val="58595B"/>
                  </a:solidFill>
                  <a:latin typeface="Source Sans Pro" panose="020B0503030403020204" pitchFamily="34" charset="0"/>
                </a:rPr>
                <a:t> </a:t>
              </a:r>
            </a:p>
          </p:txBody>
        </p:sp>
        <p:pic>
          <p:nvPicPr>
            <p:cNvPr id="19" name="Graphic 18" descr="Involve leadership&#10;&#10;Handshake">
              <a:extLst>
                <a:ext uri="{FF2B5EF4-FFF2-40B4-BE49-F238E27FC236}">
                  <a16:creationId xmlns:a16="http://schemas.microsoft.com/office/drawing/2014/main" id="{B6B6B25F-C021-FBED-619F-4A5C72586B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4169" y="2909534"/>
              <a:ext cx="2608386" cy="2608386"/>
            </a:xfrm>
            <a:prstGeom prst="rect">
              <a:avLst/>
            </a:prstGeom>
          </p:spPr>
        </p:pic>
      </p:grpSp>
    </p:spTree>
    <p:extLst>
      <p:ext uri="{BB962C8B-B14F-4D97-AF65-F5344CB8AC3E}">
        <p14:creationId xmlns:p14="http://schemas.microsoft.com/office/powerpoint/2010/main" val="7559786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4F9C0AD2-A3BB-0C11-3AE5-8DFCBEF9D8B9}"/>
              </a:ext>
              <a:ext uri="{C183D7F6-B498-43B3-948B-1728B52AA6E4}">
                <adec:decorative xmlns:adec="http://schemas.microsoft.com/office/drawing/2017/decorative" val="1"/>
              </a:ext>
            </a:extLst>
          </p:cNvPr>
          <p:cNvGrpSpPr/>
          <p:nvPr/>
        </p:nvGrpSpPr>
        <p:grpSpPr>
          <a:xfrm>
            <a:off x="381001" y="1703312"/>
            <a:ext cx="2684595" cy="3251775"/>
            <a:chOff x="221878" y="2743200"/>
            <a:chExt cx="2684595" cy="3251775"/>
          </a:xfrm>
        </p:grpSpPr>
        <p:sp>
          <p:nvSpPr>
            <p:cNvPr id="12" name="TextBox 11" descr="Inspire colleagues">
              <a:extLst>
                <a:ext uri="{FF2B5EF4-FFF2-40B4-BE49-F238E27FC236}">
                  <a16:creationId xmlns:a16="http://schemas.microsoft.com/office/drawing/2014/main" id="{5E1A4782-109A-DA33-967C-975280C1EE71}"/>
                </a:ext>
              </a:extLst>
            </p:cNvPr>
            <p:cNvSpPr txBox="1"/>
            <p:nvPr/>
          </p:nvSpPr>
          <p:spPr>
            <a:xfrm>
              <a:off x="221878" y="5040868"/>
              <a:ext cx="2684595" cy="954107"/>
            </a:xfrm>
            <a:prstGeom prst="rect">
              <a:avLst/>
            </a:prstGeom>
            <a:noFill/>
          </p:spPr>
          <p:txBody>
            <a:bodyPr wrap="square" rtlCol="0">
              <a:spAutoFit/>
            </a:bodyPr>
            <a:lstStyle/>
            <a:p>
              <a:pPr algn="ctr"/>
              <a:r>
                <a:rPr lang="en-US" sz="2800" b="1" dirty="0">
                  <a:solidFill>
                    <a:srgbClr val="58595B"/>
                  </a:solidFill>
                  <a:latin typeface="Source Sans Pro" panose="020B0503030403020204" pitchFamily="34" charset="0"/>
                </a:rPr>
                <a:t>Inspire colleagues. </a:t>
              </a:r>
              <a:endParaRPr lang="en-US" sz="2800" dirty="0">
                <a:solidFill>
                  <a:srgbClr val="58595B"/>
                </a:solidFill>
                <a:latin typeface="Source Sans Pro" panose="020B0503030403020204" pitchFamily="34" charset="0"/>
              </a:endParaRPr>
            </a:p>
          </p:txBody>
        </p:sp>
        <p:pic>
          <p:nvPicPr>
            <p:cNvPr id="21" name="Graphic 20" descr="Red circle with a white heart">
              <a:extLst>
                <a:ext uri="{FF2B5EF4-FFF2-40B4-BE49-F238E27FC236}">
                  <a16:creationId xmlns:a16="http://schemas.microsoft.com/office/drawing/2014/main" id="{DDB920DF-354A-6558-60BC-75BF5B3B4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611" y="2743200"/>
              <a:ext cx="2499715" cy="2499715"/>
            </a:xfrm>
            <a:prstGeom prst="rect">
              <a:avLst/>
            </a:prstGeom>
          </p:spPr>
        </p:pic>
      </p:grpSp>
      <p:grpSp>
        <p:nvGrpSpPr>
          <p:cNvPr id="7" name="Group 6">
            <a:extLst>
              <a:ext uri="{FF2B5EF4-FFF2-40B4-BE49-F238E27FC236}">
                <a16:creationId xmlns:a16="http://schemas.microsoft.com/office/drawing/2014/main" id="{C15D086B-10AF-70DF-AD23-9EEB37D0B5F2}"/>
              </a:ext>
              <a:ext uri="{C183D7F6-B498-43B3-948B-1728B52AA6E4}">
                <adec:decorative xmlns:adec="http://schemas.microsoft.com/office/drawing/2017/decorative" val="1"/>
              </a:ext>
            </a:extLst>
          </p:cNvPr>
          <p:cNvGrpSpPr/>
          <p:nvPr/>
        </p:nvGrpSpPr>
        <p:grpSpPr>
          <a:xfrm>
            <a:off x="3886200" y="164068"/>
            <a:ext cx="7467600" cy="1539244"/>
            <a:chOff x="3886200" y="164068"/>
            <a:chExt cx="7467600" cy="1539244"/>
          </a:xfrm>
        </p:grpSpPr>
        <p:sp>
          <p:nvSpPr>
            <p:cNvPr id="5" name="Rectangle: Rounded Corners 4" descr="Send the weekly CFC emails. &#10;">
              <a:extLst>
                <a:ext uri="{FF2B5EF4-FFF2-40B4-BE49-F238E27FC236}">
                  <a16:creationId xmlns:a16="http://schemas.microsoft.com/office/drawing/2014/main" id="{ACAFABF2-BAE2-4242-6BD7-5DFD6D97B98D}"/>
                </a:ext>
              </a:extLst>
            </p:cNvPr>
            <p:cNvSpPr/>
            <p:nvPr/>
          </p:nvSpPr>
          <p:spPr>
            <a:xfrm>
              <a:off x="3886200" y="533400"/>
              <a:ext cx="7467600" cy="1169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Send the weekly CFC emails. </a:t>
              </a:r>
            </a:p>
          </p:txBody>
        </p:sp>
        <p:sp>
          <p:nvSpPr>
            <p:cNvPr id="6" name="TextBox 5" descr="Definitely do this.">
              <a:extLst>
                <a:ext uri="{FF2B5EF4-FFF2-40B4-BE49-F238E27FC236}">
                  <a16:creationId xmlns:a16="http://schemas.microsoft.com/office/drawing/2014/main" id="{73A37E67-150C-200B-5A68-F30B63A571D4}"/>
                </a:ext>
              </a:extLst>
            </p:cNvPr>
            <p:cNvSpPr txBox="1"/>
            <p:nvPr/>
          </p:nvSpPr>
          <p:spPr>
            <a:xfrm>
              <a:off x="4038600" y="164068"/>
              <a:ext cx="3962400" cy="369332"/>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Definitely do this.</a:t>
              </a:r>
            </a:p>
          </p:txBody>
        </p:sp>
      </p:grpSp>
      <p:grpSp>
        <p:nvGrpSpPr>
          <p:cNvPr id="9" name="Group 8">
            <a:extLst>
              <a:ext uri="{FF2B5EF4-FFF2-40B4-BE49-F238E27FC236}">
                <a16:creationId xmlns:a16="http://schemas.microsoft.com/office/drawing/2014/main" id="{47164232-DBA9-44E3-0A24-FB16A3ADE326}"/>
              </a:ext>
              <a:ext uri="{C183D7F6-B498-43B3-948B-1728B52AA6E4}">
                <adec:decorative xmlns:adec="http://schemas.microsoft.com/office/drawing/2017/decorative" val="1"/>
              </a:ext>
            </a:extLst>
          </p:cNvPr>
          <p:cNvGrpSpPr/>
          <p:nvPr/>
        </p:nvGrpSpPr>
        <p:grpSpPr>
          <a:xfrm>
            <a:off x="3858768" y="2265163"/>
            <a:ext cx="7467600" cy="1539244"/>
            <a:chOff x="3886200" y="164068"/>
            <a:chExt cx="7467600" cy="1539244"/>
          </a:xfrm>
        </p:grpSpPr>
        <p:sp>
          <p:nvSpPr>
            <p:cNvPr id="10" name="Rectangle: Rounded Corners 9" descr="Talk about the CFC. &#10;">
              <a:extLst>
                <a:ext uri="{FF2B5EF4-FFF2-40B4-BE49-F238E27FC236}">
                  <a16:creationId xmlns:a16="http://schemas.microsoft.com/office/drawing/2014/main" id="{34DE7023-7259-FEC6-33B3-B099C9B434ED}"/>
                </a:ext>
              </a:extLst>
            </p:cNvPr>
            <p:cNvSpPr/>
            <p:nvPr/>
          </p:nvSpPr>
          <p:spPr>
            <a:xfrm>
              <a:off x="3886200" y="533400"/>
              <a:ext cx="7467600" cy="1169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Talk about the CFC. </a:t>
              </a:r>
            </a:p>
          </p:txBody>
        </p:sp>
        <p:sp>
          <p:nvSpPr>
            <p:cNvPr id="11" name="TextBox 10" descr="Want to do a little more?&#10;">
              <a:extLst>
                <a:ext uri="{FF2B5EF4-FFF2-40B4-BE49-F238E27FC236}">
                  <a16:creationId xmlns:a16="http://schemas.microsoft.com/office/drawing/2014/main" id="{AB812A90-A158-3DAE-364E-5C5F3FBF195E}"/>
                </a:ext>
              </a:extLst>
            </p:cNvPr>
            <p:cNvSpPr txBox="1"/>
            <p:nvPr/>
          </p:nvSpPr>
          <p:spPr>
            <a:xfrm>
              <a:off x="4038600" y="164068"/>
              <a:ext cx="3962400" cy="369332"/>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Want to do a little more?</a:t>
              </a:r>
            </a:p>
          </p:txBody>
        </p:sp>
      </p:grpSp>
      <p:grpSp>
        <p:nvGrpSpPr>
          <p:cNvPr id="13" name="Group 12">
            <a:extLst>
              <a:ext uri="{FF2B5EF4-FFF2-40B4-BE49-F238E27FC236}">
                <a16:creationId xmlns:a16="http://schemas.microsoft.com/office/drawing/2014/main" id="{DC91367C-9B06-CF4C-24D9-2F0E4DA6CD4F}"/>
              </a:ext>
              <a:ext uri="{C183D7F6-B498-43B3-948B-1728B52AA6E4}">
                <adec:decorative xmlns:adec="http://schemas.microsoft.com/office/drawing/2017/decorative" val="1"/>
              </a:ext>
            </a:extLst>
          </p:cNvPr>
          <p:cNvGrpSpPr/>
          <p:nvPr/>
        </p:nvGrpSpPr>
        <p:grpSpPr>
          <a:xfrm>
            <a:off x="3874008" y="4366258"/>
            <a:ext cx="7467600" cy="1539244"/>
            <a:chOff x="3886200" y="164068"/>
            <a:chExt cx="7467600" cy="1539244"/>
          </a:xfrm>
        </p:grpSpPr>
        <p:sp>
          <p:nvSpPr>
            <p:cNvPr id="15" name="Rectangle: Rounded Corners 14" descr="Plan and host a CFC event.&#10;">
              <a:extLst>
                <a:ext uri="{FF2B5EF4-FFF2-40B4-BE49-F238E27FC236}">
                  <a16:creationId xmlns:a16="http://schemas.microsoft.com/office/drawing/2014/main" id="{98839736-6259-39B5-2685-1B13827C4547}"/>
                </a:ext>
              </a:extLst>
            </p:cNvPr>
            <p:cNvSpPr/>
            <p:nvPr/>
          </p:nvSpPr>
          <p:spPr>
            <a:xfrm>
              <a:off x="3886200" y="533400"/>
              <a:ext cx="7467600" cy="1169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Plan and host a CFC event.</a:t>
              </a:r>
            </a:p>
          </p:txBody>
        </p:sp>
        <p:sp>
          <p:nvSpPr>
            <p:cNvPr id="17" name="TextBox 16" descr="Go above and beyond.&#10;">
              <a:extLst>
                <a:ext uri="{FF2B5EF4-FFF2-40B4-BE49-F238E27FC236}">
                  <a16:creationId xmlns:a16="http://schemas.microsoft.com/office/drawing/2014/main" id="{4D6C743A-5102-59AF-B98A-7B2E875A71EE}"/>
                </a:ext>
              </a:extLst>
            </p:cNvPr>
            <p:cNvSpPr txBox="1"/>
            <p:nvPr/>
          </p:nvSpPr>
          <p:spPr>
            <a:xfrm>
              <a:off x="4038600" y="164068"/>
              <a:ext cx="3962400" cy="369332"/>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Go above and beyond.</a:t>
              </a:r>
            </a:p>
          </p:txBody>
        </p:sp>
      </p:grpSp>
      <p:sp>
        <p:nvSpPr>
          <p:cNvPr id="3" name="Title 2">
            <a:extLst>
              <a:ext uri="{FF2B5EF4-FFF2-40B4-BE49-F238E27FC236}">
                <a16:creationId xmlns:a16="http://schemas.microsoft.com/office/drawing/2014/main" id="{E3D317C1-9661-D950-9EE6-B69A12483B14}"/>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Inspire Colleagues</a:t>
            </a:r>
          </a:p>
        </p:txBody>
      </p:sp>
    </p:spTree>
    <p:extLst>
      <p:ext uri="{BB962C8B-B14F-4D97-AF65-F5344CB8AC3E}">
        <p14:creationId xmlns:p14="http://schemas.microsoft.com/office/powerpoint/2010/main" val="2054105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3 ways to have an outstanding CFC.">
            <a:extLst>
              <a:ext uri="{FF2B5EF4-FFF2-40B4-BE49-F238E27FC236}">
                <a16:creationId xmlns:a16="http://schemas.microsoft.com/office/drawing/2014/main" id="{E32774C1-6892-E321-1E3D-9974460DB047}"/>
              </a:ext>
            </a:extLst>
          </p:cNvPr>
          <p:cNvSpPr>
            <a:spLocks noGrp="1"/>
          </p:cNvSpPr>
          <p:nvPr>
            <p:ph type="title"/>
          </p:nvPr>
        </p:nvSpPr>
        <p:spPr>
          <a:xfrm>
            <a:off x="190004" y="252001"/>
            <a:ext cx="11839700" cy="954107"/>
          </a:xfrm>
        </p:spPr>
        <p:txBody>
          <a:bodyPr/>
          <a:lstStyle/>
          <a:p>
            <a:r>
              <a:rPr lang="en-US" sz="4000" b="1" dirty="0">
                <a:latin typeface="Source Sans Pro" panose="020B0503030403020204" pitchFamily="34" charset="0"/>
              </a:rPr>
              <a:t>3 ways to have an outstanding CFC - Promotion.</a:t>
            </a:r>
          </a:p>
        </p:txBody>
      </p:sp>
      <p:grpSp>
        <p:nvGrpSpPr>
          <p:cNvPr id="23" name="Group 22" descr="Clipart depicting a person at a presentation board instructing attendees">
            <a:extLst>
              <a:ext uri="{FF2B5EF4-FFF2-40B4-BE49-F238E27FC236}">
                <a16:creationId xmlns:a16="http://schemas.microsoft.com/office/drawing/2014/main" id="{E2BFC56C-EE5D-1FC2-AD28-8ACF445306C4}"/>
              </a:ext>
            </a:extLst>
          </p:cNvPr>
          <p:cNvGrpSpPr/>
          <p:nvPr/>
        </p:nvGrpSpPr>
        <p:grpSpPr>
          <a:xfrm>
            <a:off x="4668343" y="1902913"/>
            <a:ext cx="2499715" cy="3052174"/>
            <a:chOff x="4668343" y="1207823"/>
            <a:chExt cx="2499715" cy="3052174"/>
          </a:xfrm>
        </p:grpSpPr>
        <p:pic>
          <p:nvPicPr>
            <p:cNvPr id="8" name="Graphic 7" descr="Presentation graphic" title="Promote the campaign">
              <a:extLst>
                <a:ext uri="{FF2B5EF4-FFF2-40B4-BE49-F238E27FC236}">
                  <a16:creationId xmlns:a16="http://schemas.microsoft.com/office/drawing/2014/main" id="{81E5FADE-5A3F-E48F-A30C-65F0638EC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68343" y="1207823"/>
              <a:ext cx="2499715" cy="2499715"/>
            </a:xfrm>
            <a:prstGeom prst="rect">
              <a:avLst/>
            </a:prstGeom>
          </p:spPr>
        </p:pic>
        <p:sp>
          <p:nvSpPr>
            <p:cNvPr id="14" name="TextBox 13" descr="Promote the campaign.&#10;">
              <a:extLst>
                <a:ext uri="{FF2B5EF4-FFF2-40B4-BE49-F238E27FC236}">
                  <a16:creationId xmlns:a16="http://schemas.microsoft.com/office/drawing/2014/main" id="{CE341D6D-8DFD-5316-4E59-3E74ECF545FC}"/>
                </a:ext>
              </a:extLst>
            </p:cNvPr>
            <p:cNvSpPr txBox="1"/>
            <p:nvPr/>
          </p:nvSpPr>
          <p:spPr>
            <a:xfrm>
              <a:off x="5062120" y="3429000"/>
              <a:ext cx="2067759" cy="830997"/>
            </a:xfrm>
            <a:prstGeom prst="rect">
              <a:avLst/>
            </a:prstGeom>
            <a:noFill/>
          </p:spPr>
          <p:txBody>
            <a:bodyPr wrap="square" rtlCol="0">
              <a:spAutoFit/>
            </a:bodyPr>
            <a:lstStyle/>
            <a:p>
              <a:pPr algn="ctr"/>
              <a:r>
                <a:rPr lang="en-US" sz="2400" b="1" dirty="0">
                  <a:solidFill>
                    <a:srgbClr val="58595B"/>
                  </a:solidFill>
                  <a:latin typeface="Source Sans Pro" panose="020B0503030403020204" pitchFamily="34" charset="0"/>
                </a:rPr>
                <a:t>Promote</a:t>
              </a:r>
              <a:r>
                <a:rPr lang="en-US" b="1" dirty="0">
                  <a:solidFill>
                    <a:srgbClr val="58595B"/>
                  </a:solidFill>
                </a:rPr>
                <a:t> </a:t>
              </a:r>
              <a:r>
                <a:rPr lang="en-US" sz="2400" b="1" dirty="0">
                  <a:solidFill>
                    <a:srgbClr val="58595B"/>
                  </a:solidFill>
                  <a:latin typeface="Source Sans Pro" panose="020B0503030403020204" pitchFamily="34" charset="0"/>
                </a:rPr>
                <a:t>the campaign</a:t>
              </a:r>
              <a:r>
                <a:rPr lang="en-US" sz="2400" dirty="0">
                  <a:solidFill>
                    <a:srgbClr val="58595B"/>
                  </a:solidFill>
                  <a:latin typeface="Source Sans Pro" panose="020B0503030403020204" pitchFamily="34" charset="0"/>
                </a:rPr>
                <a:t>.</a:t>
              </a:r>
            </a:p>
          </p:txBody>
        </p:sp>
      </p:grpSp>
      <p:grpSp>
        <p:nvGrpSpPr>
          <p:cNvPr id="24" name="Group 23" descr="Clipart of a hands shaking">
            <a:extLst>
              <a:ext uri="{FF2B5EF4-FFF2-40B4-BE49-F238E27FC236}">
                <a16:creationId xmlns:a16="http://schemas.microsoft.com/office/drawing/2014/main" id="{6156CC58-896E-1DF8-C484-0FC291ECB6D6}"/>
              </a:ext>
            </a:extLst>
          </p:cNvPr>
          <p:cNvGrpSpPr/>
          <p:nvPr/>
        </p:nvGrpSpPr>
        <p:grpSpPr>
          <a:xfrm>
            <a:off x="9126403" y="1899700"/>
            <a:ext cx="2608386" cy="3023885"/>
            <a:chOff x="9234169" y="2909534"/>
            <a:chExt cx="2608386" cy="3023885"/>
          </a:xfrm>
        </p:grpSpPr>
        <p:sp>
          <p:nvSpPr>
            <p:cNvPr id="16" name="TextBox 15" descr="Involve leadership. ">
              <a:extLst>
                <a:ext uri="{FF2B5EF4-FFF2-40B4-BE49-F238E27FC236}">
                  <a16:creationId xmlns:a16="http://schemas.microsoft.com/office/drawing/2014/main" id="{576C9B43-6350-A695-6C29-EC96664E28B7}"/>
                </a:ext>
              </a:extLst>
            </p:cNvPr>
            <p:cNvSpPr txBox="1"/>
            <p:nvPr/>
          </p:nvSpPr>
          <p:spPr>
            <a:xfrm>
              <a:off x="9504483" y="5102422"/>
              <a:ext cx="2067759" cy="830997"/>
            </a:xfrm>
            <a:prstGeom prst="rect">
              <a:avLst/>
            </a:prstGeom>
            <a:noFill/>
          </p:spPr>
          <p:txBody>
            <a:bodyPr wrap="square" rtlCol="0">
              <a:spAutoFit/>
            </a:bodyPr>
            <a:lstStyle/>
            <a:p>
              <a:pPr algn="ctr"/>
              <a:r>
                <a:rPr lang="en-US" sz="2400" b="1" dirty="0">
                  <a:solidFill>
                    <a:schemeClr val="bg1">
                      <a:lumMod val="85000"/>
                    </a:schemeClr>
                  </a:solidFill>
                  <a:latin typeface="Source Sans Pro" panose="020B0503030403020204" pitchFamily="34" charset="0"/>
                </a:rPr>
                <a:t>Involve leadership.</a:t>
              </a:r>
              <a:r>
                <a:rPr lang="en-US" sz="2400" dirty="0">
                  <a:solidFill>
                    <a:schemeClr val="bg1">
                      <a:lumMod val="85000"/>
                    </a:schemeClr>
                  </a:solidFill>
                  <a:latin typeface="Source Sans Pro" panose="020B0503030403020204" pitchFamily="34" charset="0"/>
                </a:rPr>
                <a:t> </a:t>
              </a:r>
            </a:p>
          </p:txBody>
        </p:sp>
        <p:pic>
          <p:nvPicPr>
            <p:cNvPr id="19" name="Graphic 18" descr="Handshake with solid fill">
              <a:extLst>
                <a:ext uri="{FF2B5EF4-FFF2-40B4-BE49-F238E27FC236}">
                  <a16:creationId xmlns:a16="http://schemas.microsoft.com/office/drawing/2014/main" id="{B6B6B25F-C021-FBED-619F-4A5C72586B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34169" y="2909534"/>
              <a:ext cx="2608386" cy="2608386"/>
            </a:xfrm>
            <a:prstGeom prst="rect">
              <a:avLst/>
            </a:prstGeom>
          </p:spPr>
        </p:pic>
      </p:grpSp>
      <p:grpSp>
        <p:nvGrpSpPr>
          <p:cNvPr id="22" name="Group 21">
            <a:extLst>
              <a:ext uri="{FF2B5EF4-FFF2-40B4-BE49-F238E27FC236}">
                <a16:creationId xmlns:a16="http://schemas.microsoft.com/office/drawing/2014/main" id="{4F9C0AD2-A3BB-0C11-3AE5-8DFCBEF9D8B9}"/>
              </a:ext>
              <a:ext uri="{C183D7F6-B498-43B3-948B-1728B52AA6E4}">
                <adec:decorative xmlns:adec="http://schemas.microsoft.com/office/drawing/2017/decorative" val="1"/>
              </a:ext>
            </a:extLst>
          </p:cNvPr>
          <p:cNvGrpSpPr/>
          <p:nvPr/>
        </p:nvGrpSpPr>
        <p:grpSpPr>
          <a:xfrm>
            <a:off x="381001" y="1703312"/>
            <a:ext cx="2684595" cy="3251775"/>
            <a:chOff x="221878" y="2743200"/>
            <a:chExt cx="2684595" cy="3251775"/>
          </a:xfrm>
        </p:grpSpPr>
        <p:sp>
          <p:nvSpPr>
            <p:cNvPr id="12" name="TextBox 11" descr="Inspire colleagues">
              <a:extLst>
                <a:ext uri="{FF2B5EF4-FFF2-40B4-BE49-F238E27FC236}">
                  <a16:creationId xmlns:a16="http://schemas.microsoft.com/office/drawing/2014/main" id="{5E1A4782-109A-DA33-967C-975280C1EE71}"/>
                </a:ext>
              </a:extLst>
            </p:cNvPr>
            <p:cNvSpPr txBox="1"/>
            <p:nvPr/>
          </p:nvSpPr>
          <p:spPr>
            <a:xfrm>
              <a:off x="221878" y="5040868"/>
              <a:ext cx="2684595" cy="954107"/>
            </a:xfrm>
            <a:prstGeom prst="rect">
              <a:avLst/>
            </a:prstGeom>
            <a:noFill/>
          </p:spPr>
          <p:txBody>
            <a:bodyPr wrap="square" rtlCol="0">
              <a:spAutoFit/>
            </a:bodyPr>
            <a:lstStyle/>
            <a:p>
              <a:pPr algn="ctr"/>
              <a:r>
                <a:rPr lang="en-US" sz="2800" b="1" dirty="0">
                  <a:solidFill>
                    <a:schemeClr val="bg1">
                      <a:lumMod val="85000"/>
                    </a:schemeClr>
                  </a:solidFill>
                  <a:latin typeface="Source Sans Pro" panose="020B0503030403020204" pitchFamily="34" charset="0"/>
                </a:rPr>
                <a:t>Inspire colleagues. </a:t>
              </a:r>
              <a:endParaRPr lang="en-US" sz="2800" dirty="0">
                <a:solidFill>
                  <a:schemeClr val="bg1">
                    <a:lumMod val="85000"/>
                  </a:schemeClr>
                </a:solidFill>
                <a:latin typeface="Source Sans Pro" panose="020B0503030403020204" pitchFamily="34" charset="0"/>
              </a:endParaRPr>
            </a:p>
          </p:txBody>
        </p:sp>
        <p:pic>
          <p:nvPicPr>
            <p:cNvPr id="21" name="Graphic 20" descr="Badge Heart with solid fill">
              <a:extLst>
                <a:ext uri="{FF2B5EF4-FFF2-40B4-BE49-F238E27FC236}">
                  <a16:creationId xmlns:a16="http://schemas.microsoft.com/office/drawing/2014/main" id="{DDB920DF-354A-6558-60BC-75BF5B3B4D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0611" y="2743200"/>
              <a:ext cx="2499715" cy="2499715"/>
            </a:xfrm>
            <a:prstGeom prst="rect">
              <a:avLst/>
            </a:prstGeom>
          </p:spPr>
        </p:pic>
      </p:grpSp>
    </p:spTree>
    <p:extLst>
      <p:ext uri="{BB962C8B-B14F-4D97-AF65-F5344CB8AC3E}">
        <p14:creationId xmlns:p14="http://schemas.microsoft.com/office/powerpoint/2010/main" val="4115211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CFB1B47E-99F5-32C5-3CF3-595972563133}"/>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Promote the Campaign</a:t>
            </a:r>
          </a:p>
        </p:txBody>
      </p:sp>
      <p:grpSp>
        <p:nvGrpSpPr>
          <p:cNvPr id="5" name="Group 4">
            <a:extLst>
              <a:ext uri="{FF2B5EF4-FFF2-40B4-BE49-F238E27FC236}">
                <a16:creationId xmlns:a16="http://schemas.microsoft.com/office/drawing/2014/main" id="{92956A15-CFFB-F22A-A565-F11FC6F2CB61}"/>
              </a:ext>
              <a:ext uri="{C183D7F6-B498-43B3-948B-1728B52AA6E4}">
                <adec:decorative xmlns:adec="http://schemas.microsoft.com/office/drawing/2017/decorative" val="1"/>
              </a:ext>
            </a:extLst>
          </p:cNvPr>
          <p:cNvGrpSpPr/>
          <p:nvPr/>
        </p:nvGrpSpPr>
        <p:grpSpPr>
          <a:xfrm>
            <a:off x="374841" y="363668"/>
            <a:ext cx="3581400" cy="2789103"/>
            <a:chOff x="4032243" y="164068"/>
            <a:chExt cx="7467600" cy="1400537"/>
          </a:xfrm>
        </p:grpSpPr>
        <p:sp>
          <p:nvSpPr>
            <p:cNvPr id="6" name="Rectangle: Rounded Corners 5" descr="Hang posters and flyers. ">
              <a:extLst>
                <a:ext uri="{FF2B5EF4-FFF2-40B4-BE49-F238E27FC236}">
                  <a16:creationId xmlns:a16="http://schemas.microsoft.com/office/drawing/2014/main" id="{C167B189-E682-1842-54DB-78D4108058BE}"/>
                </a:ext>
              </a:extLst>
            </p:cNvPr>
            <p:cNvSpPr/>
            <p:nvPr/>
          </p:nvSpPr>
          <p:spPr>
            <a:xfrm>
              <a:off x="4032243" y="394693"/>
              <a:ext cx="7467600" cy="1169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Hang posters and flyers. </a:t>
              </a:r>
            </a:p>
          </p:txBody>
        </p:sp>
        <p:sp>
          <p:nvSpPr>
            <p:cNvPr id="7" name="TextBox 6" descr="Definitely do this.&#10;">
              <a:extLst>
                <a:ext uri="{FF2B5EF4-FFF2-40B4-BE49-F238E27FC236}">
                  <a16:creationId xmlns:a16="http://schemas.microsoft.com/office/drawing/2014/main" id="{B39B585D-171A-503E-C28A-7A5630D41842}"/>
                </a:ext>
              </a:extLst>
            </p:cNvPr>
            <p:cNvSpPr txBox="1"/>
            <p:nvPr/>
          </p:nvSpPr>
          <p:spPr>
            <a:xfrm>
              <a:off x="4038599" y="164068"/>
              <a:ext cx="3962401" cy="318493"/>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Definitely do this.</a:t>
              </a:r>
            </a:p>
          </p:txBody>
        </p:sp>
      </p:grpSp>
      <p:pic>
        <p:nvPicPr>
          <p:cNvPr id="2" name="Picture 1" descr="A group of people posing for a CFC poster" title="CFC Give Happy Poster">
            <a:extLst>
              <a:ext uri="{FF2B5EF4-FFF2-40B4-BE49-F238E27FC236}">
                <a16:creationId xmlns:a16="http://schemas.microsoft.com/office/drawing/2014/main" id="{377731AA-702D-31D2-AE1B-B3B76EBC4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3844" y="2875002"/>
            <a:ext cx="1564690" cy="2024893"/>
          </a:xfrm>
          <a:prstGeom prst="rect">
            <a:avLst/>
          </a:prstGeom>
          <a:ln>
            <a:solidFill>
              <a:schemeClr val="tx1"/>
            </a:solidFill>
          </a:ln>
        </p:spPr>
      </p:pic>
      <p:pic>
        <p:nvPicPr>
          <p:cNvPr id="3" name="Picture 2" descr="14 causes to donate poster" title="2024 Donate to Causes Poster">
            <a:extLst>
              <a:ext uri="{FF2B5EF4-FFF2-40B4-BE49-F238E27FC236}">
                <a16:creationId xmlns:a16="http://schemas.microsoft.com/office/drawing/2014/main" id="{427D4EA8-3B5A-CB66-9981-A756EF9B6E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44086" y="2898382"/>
            <a:ext cx="1564690" cy="2024893"/>
          </a:xfrm>
          <a:prstGeom prst="rect">
            <a:avLst/>
          </a:prstGeom>
          <a:ln>
            <a:solidFill>
              <a:schemeClr val="tx1"/>
            </a:solidFill>
          </a:ln>
        </p:spPr>
      </p:pic>
      <p:grpSp>
        <p:nvGrpSpPr>
          <p:cNvPr id="23" name="Group 22">
            <a:extLst>
              <a:ext uri="{FF2B5EF4-FFF2-40B4-BE49-F238E27FC236}">
                <a16:creationId xmlns:a16="http://schemas.microsoft.com/office/drawing/2014/main" id="{E2BFC56C-EE5D-1FC2-AD28-8ACF445306C4}"/>
              </a:ext>
              <a:ext uri="{C183D7F6-B498-43B3-948B-1728B52AA6E4}">
                <adec:decorative xmlns:adec="http://schemas.microsoft.com/office/drawing/2017/decorative" val="1"/>
              </a:ext>
            </a:extLst>
          </p:cNvPr>
          <p:cNvGrpSpPr/>
          <p:nvPr/>
        </p:nvGrpSpPr>
        <p:grpSpPr>
          <a:xfrm>
            <a:off x="4668343" y="1902913"/>
            <a:ext cx="2499715" cy="3052174"/>
            <a:chOff x="4668343" y="1207823"/>
            <a:chExt cx="2499715" cy="3052174"/>
          </a:xfrm>
        </p:grpSpPr>
        <p:pic>
          <p:nvPicPr>
            <p:cNvPr id="8" name="Graphic 7" descr="Presentation to promote the campaign">
              <a:extLst>
                <a:ext uri="{FF2B5EF4-FFF2-40B4-BE49-F238E27FC236}">
                  <a16:creationId xmlns:a16="http://schemas.microsoft.com/office/drawing/2014/main" id="{81E5FADE-5A3F-E48F-A30C-65F0638EC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8343" y="1207823"/>
              <a:ext cx="2499715" cy="2499715"/>
            </a:xfrm>
            <a:prstGeom prst="rect">
              <a:avLst/>
            </a:prstGeom>
          </p:spPr>
        </p:pic>
        <p:sp>
          <p:nvSpPr>
            <p:cNvPr id="14" name="TextBox 13" descr="Promote the campaign">
              <a:extLst>
                <a:ext uri="{FF2B5EF4-FFF2-40B4-BE49-F238E27FC236}">
                  <a16:creationId xmlns:a16="http://schemas.microsoft.com/office/drawing/2014/main" id="{CE341D6D-8DFD-5316-4E59-3E74ECF545FC}"/>
                </a:ext>
              </a:extLst>
            </p:cNvPr>
            <p:cNvSpPr txBox="1"/>
            <p:nvPr/>
          </p:nvSpPr>
          <p:spPr>
            <a:xfrm>
              <a:off x="5062120" y="3429000"/>
              <a:ext cx="2067759" cy="830997"/>
            </a:xfrm>
            <a:prstGeom prst="rect">
              <a:avLst/>
            </a:prstGeom>
            <a:noFill/>
          </p:spPr>
          <p:txBody>
            <a:bodyPr wrap="square" rtlCol="0">
              <a:spAutoFit/>
            </a:bodyPr>
            <a:lstStyle/>
            <a:p>
              <a:pPr algn="ctr"/>
              <a:r>
                <a:rPr lang="en-US" sz="2400" b="1" dirty="0">
                  <a:solidFill>
                    <a:srgbClr val="58595B"/>
                  </a:solidFill>
                  <a:latin typeface="Source Sans Pro" panose="020B0503030403020204" pitchFamily="34" charset="0"/>
                </a:rPr>
                <a:t>Promote</a:t>
              </a:r>
              <a:r>
                <a:rPr lang="en-US" b="1" dirty="0">
                  <a:solidFill>
                    <a:srgbClr val="58595B"/>
                  </a:solidFill>
                </a:rPr>
                <a:t> </a:t>
              </a:r>
              <a:r>
                <a:rPr lang="en-US" sz="2400" b="1" dirty="0">
                  <a:solidFill>
                    <a:srgbClr val="58595B"/>
                  </a:solidFill>
                  <a:latin typeface="Source Sans Pro" panose="020B0503030403020204" pitchFamily="34" charset="0"/>
                </a:rPr>
                <a:t>the campaign</a:t>
              </a:r>
              <a:r>
                <a:rPr lang="en-US" sz="2400" dirty="0">
                  <a:solidFill>
                    <a:srgbClr val="58595B"/>
                  </a:solidFill>
                  <a:latin typeface="Source Sans Pro" panose="020B0503030403020204" pitchFamily="34" charset="0"/>
                </a:rPr>
                <a:t>.</a:t>
              </a:r>
            </a:p>
          </p:txBody>
        </p:sp>
      </p:grpSp>
      <p:grpSp>
        <p:nvGrpSpPr>
          <p:cNvPr id="9" name="Group 8">
            <a:extLst>
              <a:ext uri="{FF2B5EF4-FFF2-40B4-BE49-F238E27FC236}">
                <a16:creationId xmlns:a16="http://schemas.microsoft.com/office/drawing/2014/main" id="{ACAF901B-D454-BF90-172B-F861146F5B74}"/>
              </a:ext>
              <a:ext uri="{C183D7F6-B498-43B3-948B-1728B52AA6E4}">
                <adec:decorative xmlns:adec="http://schemas.microsoft.com/office/drawing/2017/decorative" val="1"/>
              </a:ext>
            </a:extLst>
          </p:cNvPr>
          <p:cNvGrpSpPr/>
          <p:nvPr/>
        </p:nvGrpSpPr>
        <p:grpSpPr>
          <a:xfrm>
            <a:off x="7880160" y="396412"/>
            <a:ext cx="3593592" cy="2789103"/>
            <a:chOff x="3886200" y="164068"/>
            <a:chExt cx="7467600" cy="1539244"/>
          </a:xfrm>
        </p:grpSpPr>
        <p:sp>
          <p:nvSpPr>
            <p:cNvPr id="10" name="Rectangle: Rounded Corners 9" descr="Distribute HAPPY cards. &#10;">
              <a:extLst>
                <a:ext uri="{FF2B5EF4-FFF2-40B4-BE49-F238E27FC236}">
                  <a16:creationId xmlns:a16="http://schemas.microsoft.com/office/drawing/2014/main" id="{A07211C7-2F3B-8FCD-FF2B-18BC64A483F0}"/>
                </a:ext>
              </a:extLst>
            </p:cNvPr>
            <p:cNvSpPr/>
            <p:nvPr/>
          </p:nvSpPr>
          <p:spPr>
            <a:xfrm>
              <a:off x="3886200" y="417534"/>
              <a:ext cx="7467600" cy="128577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Distribute HAPPY cards. </a:t>
              </a:r>
            </a:p>
          </p:txBody>
        </p:sp>
        <p:sp>
          <p:nvSpPr>
            <p:cNvPr id="11" name="TextBox 10" descr="Want to do a little more?&#10;">
              <a:extLst>
                <a:ext uri="{FF2B5EF4-FFF2-40B4-BE49-F238E27FC236}">
                  <a16:creationId xmlns:a16="http://schemas.microsoft.com/office/drawing/2014/main" id="{BF8BE3D2-1B4B-5571-D536-4304389F190B}"/>
                </a:ext>
              </a:extLst>
            </p:cNvPr>
            <p:cNvSpPr txBox="1"/>
            <p:nvPr/>
          </p:nvSpPr>
          <p:spPr>
            <a:xfrm>
              <a:off x="4038600" y="164068"/>
              <a:ext cx="6534859" cy="227423"/>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Want to do a little more?</a:t>
              </a:r>
            </a:p>
          </p:txBody>
        </p:sp>
      </p:grpSp>
      <p:pic>
        <p:nvPicPr>
          <p:cNvPr id="4" name="Picture 311" descr="The 2023 CFC Happy Card Front" title="Happy Card Front">
            <a:extLst>
              <a:ext uri="{FF2B5EF4-FFF2-40B4-BE49-F238E27FC236}">
                <a16:creationId xmlns:a16="http://schemas.microsoft.com/office/drawing/2014/main" id="{A5C451D5-38E0-B8BE-ABB3-A6993800D14F}"/>
              </a:ext>
            </a:extLst>
          </p:cNvPr>
          <p:cNvPicPr>
            <a:picLocks noChangeAspect="1"/>
          </p:cNvPicPr>
          <p:nvPr/>
        </p:nvPicPr>
        <p:blipFill>
          <a:blip r:embed="rId7"/>
          <a:stretch>
            <a:fillRect/>
          </a:stretch>
        </p:blipFill>
        <p:spPr>
          <a:xfrm>
            <a:off x="8305356" y="2972045"/>
            <a:ext cx="2743200" cy="1567543"/>
          </a:xfrm>
          <a:prstGeom prst="rect">
            <a:avLst/>
          </a:prstGeom>
        </p:spPr>
      </p:pic>
      <p:pic>
        <p:nvPicPr>
          <p:cNvPr id="12" name="Picture 11" descr="Happy Card Back" title="Happy Card Back">
            <a:extLst>
              <a:ext uri="{FF2B5EF4-FFF2-40B4-BE49-F238E27FC236}">
                <a16:creationId xmlns:a16="http://schemas.microsoft.com/office/drawing/2014/main" id="{18821FDC-61C7-FD67-A690-172D33990102}"/>
              </a:ext>
            </a:extLst>
          </p:cNvPr>
          <p:cNvPicPr>
            <a:picLocks noChangeAspect="1"/>
          </p:cNvPicPr>
          <p:nvPr/>
        </p:nvPicPr>
        <p:blipFill>
          <a:blip r:embed="rId8"/>
          <a:stretch>
            <a:fillRect/>
          </a:stretch>
        </p:blipFill>
        <p:spPr>
          <a:xfrm>
            <a:off x="9003672" y="4399580"/>
            <a:ext cx="2767824" cy="1591194"/>
          </a:xfrm>
          <a:prstGeom prst="rect">
            <a:avLst/>
          </a:prstGeom>
        </p:spPr>
      </p:pic>
      <p:grpSp>
        <p:nvGrpSpPr>
          <p:cNvPr id="13" name="Group 12">
            <a:extLst>
              <a:ext uri="{FF2B5EF4-FFF2-40B4-BE49-F238E27FC236}">
                <a16:creationId xmlns:a16="http://schemas.microsoft.com/office/drawing/2014/main" id="{E3FD67BF-A6B5-D3E5-DD21-C4C3F8EF2FE3}"/>
              </a:ext>
              <a:ext uri="{C183D7F6-B498-43B3-948B-1728B52AA6E4}">
                <adec:decorative xmlns:adec="http://schemas.microsoft.com/office/drawing/2017/decorative" val="1"/>
              </a:ext>
            </a:extLst>
          </p:cNvPr>
          <p:cNvGrpSpPr/>
          <p:nvPr/>
        </p:nvGrpSpPr>
        <p:grpSpPr>
          <a:xfrm>
            <a:off x="429254" y="5084561"/>
            <a:ext cx="7467600" cy="1539244"/>
            <a:chOff x="3886200" y="164068"/>
            <a:chExt cx="7467600" cy="1539244"/>
          </a:xfrm>
        </p:grpSpPr>
        <p:sp>
          <p:nvSpPr>
            <p:cNvPr id="15" name="Rectangle: Rounded Corners 14" descr="Work with Public Affairs/Comms.&#10;">
              <a:extLst>
                <a:ext uri="{FF2B5EF4-FFF2-40B4-BE49-F238E27FC236}">
                  <a16:creationId xmlns:a16="http://schemas.microsoft.com/office/drawing/2014/main" id="{93E4F2CC-DBFE-1DEF-4ED9-FE045DAC8DBE}"/>
                </a:ext>
              </a:extLst>
            </p:cNvPr>
            <p:cNvSpPr/>
            <p:nvPr/>
          </p:nvSpPr>
          <p:spPr>
            <a:xfrm>
              <a:off x="3886200" y="533400"/>
              <a:ext cx="7467600" cy="1169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Work with Public Affairs/Comms.</a:t>
              </a:r>
            </a:p>
          </p:txBody>
        </p:sp>
        <p:sp>
          <p:nvSpPr>
            <p:cNvPr id="17" name="TextBox 16" descr="Go above and beyond.&#10;">
              <a:extLst>
                <a:ext uri="{FF2B5EF4-FFF2-40B4-BE49-F238E27FC236}">
                  <a16:creationId xmlns:a16="http://schemas.microsoft.com/office/drawing/2014/main" id="{03CF1650-9365-2918-4CB0-31BE414B2379}"/>
                </a:ext>
              </a:extLst>
            </p:cNvPr>
            <p:cNvSpPr txBox="1"/>
            <p:nvPr/>
          </p:nvSpPr>
          <p:spPr>
            <a:xfrm>
              <a:off x="4038600" y="164068"/>
              <a:ext cx="3962400" cy="369332"/>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Go above and beyond.</a:t>
              </a:r>
            </a:p>
          </p:txBody>
        </p:sp>
      </p:grpSp>
    </p:spTree>
    <p:extLst>
      <p:ext uri="{BB962C8B-B14F-4D97-AF65-F5344CB8AC3E}">
        <p14:creationId xmlns:p14="http://schemas.microsoft.com/office/powerpoint/2010/main" val="2053925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3 ways to have an outstanding CFC.">
            <a:extLst>
              <a:ext uri="{FF2B5EF4-FFF2-40B4-BE49-F238E27FC236}">
                <a16:creationId xmlns:a16="http://schemas.microsoft.com/office/drawing/2014/main" id="{E32774C1-6892-E321-1E3D-9974460DB047}"/>
              </a:ext>
            </a:extLst>
          </p:cNvPr>
          <p:cNvSpPr>
            <a:spLocks noGrp="1"/>
          </p:cNvSpPr>
          <p:nvPr>
            <p:ph type="title"/>
          </p:nvPr>
        </p:nvSpPr>
        <p:spPr>
          <a:xfrm>
            <a:off x="381001" y="252001"/>
            <a:ext cx="11074400" cy="954107"/>
          </a:xfrm>
        </p:spPr>
        <p:txBody>
          <a:bodyPr/>
          <a:lstStyle/>
          <a:p>
            <a:r>
              <a:rPr lang="en-US" sz="4000" b="1" dirty="0">
                <a:latin typeface="Source Sans Pro" panose="020B0503030403020204" pitchFamily="34" charset="0"/>
              </a:rPr>
              <a:t>3 ways to have an outstanding CFC – Leadership.</a:t>
            </a:r>
          </a:p>
        </p:txBody>
      </p:sp>
      <p:grpSp>
        <p:nvGrpSpPr>
          <p:cNvPr id="22" name="Group 21" descr="Red circle with a white heart&#10;">
            <a:extLst>
              <a:ext uri="{FF2B5EF4-FFF2-40B4-BE49-F238E27FC236}">
                <a16:creationId xmlns:a16="http://schemas.microsoft.com/office/drawing/2014/main" id="{4F9C0AD2-A3BB-0C11-3AE5-8DFCBEF9D8B9}"/>
              </a:ext>
            </a:extLst>
          </p:cNvPr>
          <p:cNvGrpSpPr/>
          <p:nvPr/>
        </p:nvGrpSpPr>
        <p:grpSpPr>
          <a:xfrm>
            <a:off x="381001" y="1703312"/>
            <a:ext cx="2684595" cy="3251775"/>
            <a:chOff x="221878" y="2743200"/>
            <a:chExt cx="2684595" cy="3251775"/>
          </a:xfrm>
        </p:grpSpPr>
        <p:sp>
          <p:nvSpPr>
            <p:cNvPr id="12" name="TextBox 11" descr="Inspire colleagues. &#10;">
              <a:extLst>
                <a:ext uri="{FF2B5EF4-FFF2-40B4-BE49-F238E27FC236}">
                  <a16:creationId xmlns:a16="http://schemas.microsoft.com/office/drawing/2014/main" id="{5E1A4782-109A-DA33-967C-975280C1EE71}"/>
                </a:ext>
              </a:extLst>
            </p:cNvPr>
            <p:cNvSpPr txBox="1"/>
            <p:nvPr/>
          </p:nvSpPr>
          <p:spPr>
            <a:xfrm>
              <a:off x="221878" y="5040868"/>
              <a:ext cx="2684595" cy="954107"/>
            </a:xfrm>
            <a:prstGeom prst="rect">
              <a:avLst/>
            </a:prstGeom>
            <a:noFill/>
          </p:spPr>
          <p:txBody>
            <a:bodyPr wrap="square" rtlCol="0">
              <a:spAutoFit/>
            </a:bodyPr>
            <a:lstStyle/>
            <a:p>
              <a:pPr algn="ctr"/>
              <a:r>
                <a:rPr lang="en-US" sz="2800" b="1" dirty="0">
                  <a:solidFill>
                    <a:schemeClr val="bg1">
                      <a:lumMod val="85000"/>
                    </a:schemeClr>
                  </a:solidFill>
                  <a:latin typeface="Source Sans Pro" panose="020B0503030403020204" pitchFamily="34" charset="0"/>
                </a:rPr>
                <a:t>Inspire colleagues. </a:t>
              </a:r>
              <a:endParaRPr lang="en-US" sz="2800" dirty="0">
                <a:solidFill>
                  <a:schemeClr val="bg1">
                    <a:lumMod val="85000"/>
                  </a:schemeClr>
                </a:solidFill>
                <a:latin typeface="Source Sans Pro" panose="020B0503030403020204" pitchFamily="34" charset="0"/>
              </a:endParaRPr>
            </a:p>
          </p:txBody>
        </p:sp>
        <p:pic>
          <p:nvPicPr>
            <p:cNvPr id="21" name="Graphic 20" descr="Badge Heart with solid fill">
              <a:extLst>
                <a:ext uri="{FF2B5EF4-FFF2-40B4-BE49-F238E27FC236}">
                  <a16:creationId xmlns:a16="http://schemas.microsoft.com/office/drawing/2014/main" id="{DDB920DF-354A-6558-60BC-75BF5B3B4D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0611" y="2743200"/>
              <a:ext cx="2499715" cy="2499715"/>
            </a:xfrm>
            <a:prstGeom prst="rect">
              <a:avLst/>
            </a:prstGeom>
          </p:spPr>
        </p:pic>
      </p:grpSp>
      <p:grpSp>
        <p:nvGrpSpPr>
          <p:cNvPr id="23" name="Group 22" descr="Clipart depicting a person at a presentation board instructing attendees&#10;">
            <a:extLst>
              <a:ext uri="{FF2B5EF4-FFF2-40B4-BE49-F238E27FC236}">
                <a16:creationId xmlns:a16="http://schemas.microsoft.com/office/drawing/2014/main" id="{E2BFC56C-EE5D-1FC2-AD28-8ACF445306C4}"/>
              </a:ext>
            </a:extLst>
          </p:cNvPr>
          <p:cNvGrpSpPr/>
          <p:nvPr/>
        </p:nvGrpSpPr>
        <p:grpSpPr>
          <a:xfrm>
            <a:off x="4668343" y="1902913"/>
            <a:ext cx="2499715" cy="3052174"/>
            <a:chOff x="4668343" y="1207823"/>
            <a:chExt cx="2499715" cy="3052174"/>
          </a:xfrm>
        </p:grpSpPr>
        <p:pic>
          <p:nvPicPr>
            <p:cNvPr id="8" name="Graphic 7" descr="Classroom with solid fill">
              <a:extLst>
                <a:ext uri="{FF2B5EF4-FFF2-40B4-BE49-F238E27FC236}">
                  <a16:creationId xmlns:a16="http://schemas.microsoft.com/office/drawing/2014/main" id="{81E5FADE-5A3F-E48F-A30C-65F0638ECD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68343" y="1207823"/>
              <a:ext cx="2499715" cy="2499715"/>
            </a:xfrm>
            <a:prstGeom prst="rect">
              <a:avLst/>
            </a:prstGeom>
          </p:spPr>
        </p:pic>
        <p:sp>
          <p:nvSpPr>
            <p:cNvPr id="14" name="TextBox 13" descr="Promote the campaign.&#10;">
              <a:extLst>
                <a:ext uri="{FF2B5EF4-FFF2-40B4-BE49-F238E27FC236}">
                  <a16:creationId xmlns:a16="http://schemas.microsoft.com/office/drawing/2014/main" id="{CE341D6D-8DFD-5316-4E59-3E74ECF545FC}"/>
                </a:ext>
              </a:extLst>
            </p:cNvPr>
            <p:cNvSpPr txBox="1"/>
            <p:nvPr/>
          </p:nvSpPr>
          <p:spPr>
            <a:xfrm>
              <a:off x="5062120" y="3429000"/>
              <a:ext cx="2067759" cy="830997"/>
            </a:xfrm>
            <a:prstGeom prst="rect">
              <a:avLst/>
            </a:prstGeom>
            <a:noFill/>
          </p:spPr>
          <p:txBody>
            <a:bodyPr wrap="square" rtlCol="0">
              <a:spAutoFit/>
            </a:bodyPr>
            <a:lstStyle/>
            <a:p>
              <a:pPr algn="ctr"/>
              <a:r>
                <a:rPr lang="en-US" sz="2400" b="1" dirty="0">
                  <a:solidFill>
                    <a:schemeClr val="bg1">
                      <a:lumMod val="85000"/>
                    </a:schemeClr>
                  </a:solidFill>
                  <a:latin typeface="Source Sans Pro" panose="020B0503030403020204" pitchFamily="34" charset="0"/>
                </a:rPr>
                <a:t>Promote</a:t>
              </a:r>
              <a:r>
                <a:rPr lang="en-US" b="1" dirty="0">
                  <a:solidFill>
                    <a:schemeClr val="bg1">
                      <a:lumMod val="85000"/>
                    </a:schemeClr>
                  </a:solidFill>
                </a:rPr>
                <a:t> </a:t>
              </a:r>
              <a:r>
                <a:rPr lang="en-US" sz="2400" b="1" dirty="0">
                  <a:solidFill>
                    <a:schemeClr val="bg1">
                      <a:lumMod val="85000"/>
                    </a:schemeClr>
                  </a:solidFill>
                  <a:latin typeface="Source Sans Pro" panose="020B0503030403020204" pitchFamily="34" charset="0"/>
                </a:rPr>
                <a:t>the campaign</a:t>
              </a:r>
              <a:r>
                <a:rPr lang="en-US" sz="2400" dirty="0">
                  <a:solidFill>
                    <a:schemeClr val="bg1">
                      <a:lumMod val="85000"/>
                    </a:schemeClr>
                  </a:solidFill>
                  <a:latin typeface="Source Sans Pro" panose="020B0503030403020204" pitchFamily="34" charset="0"/>
                </a:rPr>
                <a:t>.</a:t>
              </a:r>
            </a:p>
          </p:txBody>
        </p:sp>
      </p:grpSp>
      <p:grpSp>
        <p:nvGrpSpPr>
          <p:cNvPr id="24" name="Group 23">
            <a:extLst>
              <a:ext uri="{FF2B5EF4-FFF2-40B4-BE49-F238E27FC236}">
                <a16:creationId xmlns:a16="http://schemas.microsoft.com/office/drawing/2014/main" id="{6156CC58-896E-1DF8-C484-0FC291ECB6D6}"/>
              </a:ext>
              <a:ext uri="{C183D7F6-B498-43B3-948B-1728B52AA6E4}">
                <adec:decorative xmlns:adec="http://schemas.microsoft.com/office/drawing/2017/decorative" val="1"/>
              </a:ext>
            </a:extLst>
          </p:cNvPr>
          <p:cNvGrpSpPr/>
          <p:nvPr/>
        </p:nvGrpSpPr>
        <p:grpSpPr>
          <a:xfrm>
            <a:off x="9126403" y="1899700"/>
            <a:ext cx="2608386" cy="3023885"/>
            <a:chOff x="9234169" y="2909534"/>
            <a:chExt cx="2608386" cy="3023885"/>
          </a:xfrm>
        </p:grpSpPr>
        <p:sp>
          <p:nvSpPr>
            <p:cNvPr id="16" name="TextBox 15" descr="Involve leadership. &#10;">
              <a:extLst>
                <a:ext uri="{FF2B5EF4-FFF2-40B4-BE49-F238E27FC236}">
                  <a16:creationId xmlns:a16="http://schemas.microsoft.com/office/drawing/2014/main" id="{576C9B43-6350-A695-6C29-EC96664E28B7}"/>
                </a:ext>
              </a:extLst>
            </p:cNvPr>
            <p:cNvSpPr txBox="1"/>
            <p:nvPr/>
          </p:nvSpPr>
          <p:spPr>
            <a:xfrm>
              <a:off x="9504483" y="5102422"/>
              <a:ext cx="2067759" cy="830997"/>
            </a:xfrm>
            <a:prstGeom prst="rect">
              <a:avLst/>
            </a:prstGeom>
            <a:noFill/>
          </p:spPr>
          <p:txBody>
            <a:bodyPr wrap="square" rtlCol="0">
              <a:spAutoFit/>
            </a:bodyPr>
            <a:lstStyle/>
            <a:p>
              <a:pPr algn="ctr"/>
              <a:r>
                <a:rPr lang="en-US" sz="2400" b="1" dirty="0">
                  <a:solidFill>
                    <a:srgbClr val="58595B"/>
                  </a:solidFill>
                  <a:latin typeface="Source Sans Pro" panose="020B0503030403020204" pitchFamily="34" charset="0"/>
                </a:rPr>
                <a:t>Involve leadership.</a:t>
              </a:r>
              <a:r>
                <a:rPr lang="en-US" sz="2400" dirty="0">
                  <a:solidFill>
                    <a:srgbClr val="58595B"/>
                  </a:solidFill>
                  <a:latin typeface="Source Sans Pro" panose="020B0503030403020204" pitchFamily="34" charset="0"/>
                </a:rPr>
                <a:t> </a:t>
              </a:r>
            </a:p>
          </p:txBody>
        </p:sp>
        <p:pic>
          <p:nvPicPr>
            <p:cNvPr id="19" name="Graphic 18" descr="Handshake with solid fill">
              <a:extLst>
                <a:ext uri="{FF2B5EF4-FFF2-40B4-BE49-F238E27FC236}">
                  <a16:creationId xmlns:a16="http://schemas.microsoft.com/office/drawing/2014/main" id="{B6B6B25F-C021-FBED-619F-4A5C72586B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34169" y="2909534"/>
              <a:ext cx="2608386" cy="2608386"/>
            </a:xfrm>
            <a:prstGeom prst="rect">
              <a:avLst/>
            </a:prstGeom>
          </p:spPr>
        </p:pic>
      </p:grpSp>
    </p:spTree>
    <p:extLst>
      <p:ext uri="{BB962C8B-B14F-4D97-AF65-F5344CB8AC3E}">
        <p14:creationId xmlns:p14="http://schemas.microsoft.com/office/powerpoint/2010/main" val="6826484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The CFC is…">
            <a:extLst>
              <a:ext uri="{FF2B5EF4-FFF2-40B4-BE49-F238E27FC236}">
                <a16:creationId xmlns:a16="http://schemas.microsoft.com/office/drawing/2014/main" id="{CA98AD25-764D-34D5-8408-1FAE7BA4A716}"/>
              </a:ext>
            </a:extLst>
          </p:cNvPr>
          <p:cNvSpPr>
            <a:spLocks noGrp="1"/>
          </p:cNvSpPr>
          <p:nvPr>
            <p:ph type="title"/>
          </p:nvPr>
        </p:nvSpPr>
        <p:spPr>
          <a:xfrm>
            <a:off x="387927" y="417206"/>
            <a:ext cx="11074400" cy="853182"/>
          </a:xfrm>
        </p:spPr>
        <p:txBody>
          <a:bodyPr/>
          <a:lstStyle/>
          <a:p>
            <a:r>
              <a:rPr lang="en-US" b="1" dirty="0">
                <a:latin typeface="Source Sans Pro" panose="020B0503030403020204" pitchFamily="34" charset="0"/>
                <a:ea typeface="Source Sans Pro" panose="020B0503030403020204" pitchFamily="34" charset="0"/>
              </a:rPr>
              <a:t>The CFC is…</a:t>
            </a:r>
          </a:p>
        </p:txBody>
      </p:sp>
      <p:graphicFrame>
        <p:nvGraphicFramePr>
          <p:cNvPr id="2" name="Content Placeholder 1" descr="60+ years&#10;Federal tradition of generosity&#10;5,000+ charities&#10;Charities depend &#10;on CFC funding&#10; each year&#10;$8.7 billion &#10;One of the largest workplace giving campaigns in the world&#10;">
            <a:extLst>
              <a:ext uri="{FF2B5EF4-FFF2-40B4-BE49-F238E27FC236}">
                <a16:creationId xmlns:a16="http://schemas.microsoft.com/office/drawing/2014/main" id="{8A7C45E5-0AAF-A1FE-B8B3-5F25DA9BB2D4}"/>
              </a:ext>
            </a:extLst>
          </p:cNvPr>
          <p:cNvGraphicFramePr>
            <a:graphicFrameLocks noGrp="1"/>
          </p:cNvGraphicFramePr>
          <p:nvPr>
            <p:ph idx="1"/>
            <p:extLst>
              <p:ext uri="{D42A27DB-BD31-4B8C-83A1-F6EECF244321}">
                <p14:modId xmlns:p14="http://schemas.microsoft.com/office/powerpoint/2010/main" val="276847188"/>
              </p:ext>
            </p:extLst>
          </p:nvPr>
        </p:nvGraphicFramePr>
        <p:xfrm>
          <a:off x="350521" y="1428564"/>
          <a:ext cx="11464952" cy="4827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descr="Icon of government building in a circle&#10;">
            <a:extLst>
              <a:ext uri="{FF2B5EF4-FFF2-40B4-BE49-F238E27FC236}">
                <a16:creationId xmlns:a16="http://schemas.microsoft.com/office/drawing/2014/main" id="{E1F3BB5F-DDDB-FCB0-79F5-F4E61A480DF7}"/>
              </a:ext>
            </a:extLst>
          </p:cNvPr>
          <p:cNvGrpSpPr/>
          <p:nvPr/>
        </p:nvGrpSpPr>
        <p:grpSpPr>
          <a:xfrm>
            <a:off x="2711472" y="1445909"/>
            <a:ext cx="1371600" cy="1417320"/>
            <a:chOff x="1291591" y="4744964"/>
            <a:chExt cx="1579070" cy="1703331"/>
          </a:xfrm>
        </p:grpSpPr>
        <p:sp>
          <p:nvSpPr>
            <p:cNvPr id="12" name="Oval 11">
              <a:extLst>
                <a:ext uri="{FF2B5EF4-FFF2-40B4-BE49-F238E27FC236}">
                  <a16:creationId xmlns:a16="http://schemas.microsoft.com/office/drawing/2014/main" id="{1ED4CBBA-14BC-6F52-10E4-7E59C39C8F4C}"/>
                </a:ext>
              </a:extLst>
            </p:cNvPr>
            <p:cNvSpPr/>
            <p:nvPr/>
          </p:nvSpPr>
          <p:spPr>
            <a:xfrm>
              <a:off x="1291591" y="4799909"/>
              <a:ext cx="1579070" cy="1648386"/>
            </a:xfrm>
            <a:prstGeom prst="ellipse">
              <a:avLst/>
            </a:prstGeom>
            <a:solidFill>
              <a:schemeClr val="bg1"/>
            </a:solidFill>
            <a:ln w="28575">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AC1A2F"/>
                  </a:solidFill>
                </a:ln>
                <a:solidFill>
                  <a:schemeClr val="bg1"/>
                </a:solidFill>
              </a:endParaRPr>
            </a:p>
          </p:txBody>
        </p:sp>
        <p:pic>
          <p:nvPicPr>
            <p:cNvPr id="10" name="Graphic 9" descr="Bank outline">
              <a:extLst>
                <a:ext uri="{FF2B5EF4-FFF2-40B4-BE49-F238E27FC236}">
                  <a16:creationId xmlns:a16="http://schemas.microsoft.com/office/drawing/2014/main" id="{002925E0-24A2-5A96-962A-708E37A8A1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41985" y="4744964"/>
              <a:ext cx="1478281" cy="1478280"/>
            </a:xfrm>
            <a:prstGeom prst="rect">
              <a:avLst/>
            </a:prstGeom>
          </p:spPr>
        </p:pic>
      </p:grpSp>
      <p:sp>
        <p:nvSpPr>
          <p:cNvPr id="7" name="Oval 6" descr="Icon of hands in a circle clapping">
            <a:extLst>
              <a:ext uri="{FF2B5EF4-FFF2-40B4-BE49-F238E27FC236}">
                <a16:creationId xmlns:a16="http://schemas.microsoft.com/office/drawing/2014/main" id="{6F6D4920-24EF-7F13-C886-268A772BC1EF}"/>
              </a:ext>
            </a:extLst>
          </p:cNvPr>
          <p:cNvSpPr/>
          <p:nvPr/>
        </p:nvSpPr>
        <p:spPr>
          <a:xfrm>
            <a:off x="6736202" y="1043395"/>
            <a:ext cx="1371600" cy="1371601"/>
          </a:xfrm>
          <a:prstGeom prst="ellipse">
            <a:avLst/>
          </a:prstGeom>
          <a:solidFill>
            <a:schemeClr val="bg1"/>
          </a:solidFill>
          <a:ln w="28575">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AC1A2F"/>
                </a:solidFill>
              </a:ln>
              <a:solidFill>
                <a:schemeClr val="bg1"/>
              </a:solidFill>
            </a:endParaRPr>
          </a:p>
        </p:txBody>
      </p:sp>
      <p:pic>
        <p:nvPicPr>
          <p:cNvPr id="16" name="Graphic 15" descr="Clapping hands icon" title="Clapping hands icon">
            <a:extLst>
              <a:ext uri="{FF2B5EF4-FFF2-40B4-BE49-F238E27FC236}">
                <a16:creationId xmlns:a16="http://schemas.microsoft.com/office/drawing/2014/main" id="{52C3B03D-B5B7-6DFF-D515-0B0B08DDE3F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777767" y="1063853"/>
            <a:ext cx="1247791" cy="1247791"/>
          </a:xfrm>
          <a:prstGeom prst="rect">
            <a:avLst/>
          </a:prstGeom>
        </p:spPr>
      </p:pic>
      <p:sp>
        <p:nvSpPr>
          <p:cNvPr id="5" name="Oval 4" descr="Icon of dollar sign in a circle">
            <a:extLst>
              <a:ext uri="{FF2B5EF4-FFF2-40B4-BE49-F238E27FC236}">
                <a16:creationId xmlns:a16="http://schemas.microsoft.com/office/drawing/2014/main" id="{819F2116-9517-4E47-80AE-D87B2BA5B3A4}"/>
              </a:ext>
            </a:extLst>
          </p:cNvPr>
          <p:cNvSpPr/>
          <p:nvPr/>
        </p:nvSpPr>
        <p:spPr>
          <a:xfrm>
            <a:off x="10742624" y="843797"/>
            <a:ext cx="1371600" cy="1371600"/>
          </a:xfrm>
          <a:prstGeom prst="ellipse">
            <a:avLst/>
          </a:prstGeom>
          <a:solidFill>
            <a:schemeClr val="bg1"/>
          </a:solidFill>
          <a:ln w="28575">
            <a:solidFill>
              <a:srgbClr val="AC1A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AC1A2F"/>
                </a:solidFill>
              </a:ln>
              <a:solidFill>
                <a:schemeClr val="bg1"/>
              </a:solidFill>
            </a:endParaRPr>
          </a:p>
        </p:txBody>
      </p:sp>
      <p:pic>
        <p:nvPicPr>
          <p:cNvPr id="6" name="Graphic 5" descr="Dollar sign icon&#10;">
            <a:extLst>
              <a:ext uri="{FF2B5EF4-FFF2-40B4-BE49-F238E27FC236}">
                <a16:creationId xmlns:a16="http://schemas.microsoft.com/office/drawing/2014/main" id="{14A52D91-5B3F-44D7-8E35-368D37D2131F}"/>
              </a:ext>
            </a:extLst>
          </p:cNvPr>
          <p:cNvPicPr>
            <a:picLocks/>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79784" y="942986"/>
            <a:ext cx="1097280" cy="1097283"/>
          </a:xfrm>
          <a:prstGeom prst="rect">
            <a:avLst/>
          </a:prstGeom>
        </p:spPr>
      </p:pic>
    </p:spTree>
    <p:extLst>
      <p:ext uri="{BB962C8B-B14F-4D97-AF65-F5344CB8AC3E}">
        <p14:creationId xmlns:p14="http://schemas.microsoft.com/office/powerpoint/2010/main" val="26001951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6156CC58-896E-1DF8-C484-0FC291ECB6D6}"/>
              </a:ext>
              <a:ext uri="{C183D7F6-B498-43B3-948B-1728B52AA6E4}">
                <adec:decorative xmlns:adec="http://schemas.microsoft.com/office/drawing/2017/decorative" val="1"/>
              </a:ext>
            </a:extLst>
          </p:cNvPr>
          <p:cNvGrpSpPr/>
          <p:nvPr/>
        </p:nvGrpSpPr>
        <p:grpSpPr>
          <a:xfrm>
            <a:off x="9126403" y="1899700"/>
            <a:ext cx="2608386" cy="3023885"/>
            <a:chOff x="9234169" y="2909534"/>
            <a:chExt cx="2608386" cy="3023885"/>
          </a:xfrm>
        </p:grpSpPr>
        <p:sp>
          <p:nvSpPr>
            <p:cNvPr id="16" name="TextBox 15" descr="Involve leadership. &#10;">
              <a:extLst>
                <a:ext uri="{FF2B5EF4-FFF2-40B4-BE49-F238E27FC236}">
                  <a16:creationId xmlns:a16="http://schemas.microsoft.com/office/drawing/2014/main" id="{576C9B43-6350-A695-6C29-EC96664E28B7}"/>
                </a:ext>
              </a:extLst>
            </p:cNvPr>
            <p:cNvSpPr txBox="1"/>
            <p:nvPr/>
          </p:nvSpPr>
          <p:spPr>
            <a:xfrm>
              <a:off x="9504483" y="5102422"/>
              <a:ext cx="2067759" cy="830997"/>
            </a:xfrm>
            <a:prstGeom prst="rect">
              <a:avLst/>
            </a:prstGeom>
            <a:noFill/>
          </p:spPr>
          <p:txBody>
            <a:bodyPr wrap="square" rtlCol="0">
              <a:spAutoFit/>
            </a:bodyPr>
            <a:lstStyle/>
            <a:p>
              <a:pPr algn="ctr"/>
              <a:r>
                <a:rPr lang="en-US" sz="2400" b="1" dirty="0">
                  <a:solidFill>
                    <a:srgbClr val="58595B"/>
                  </a:solidFill>
                  <a:latin typeface="Source Sans Pro" panose="020B0503030403020204" pitchFamily="34" charset="0"/>
                </a:rPr>
                <a:t>Involve leadership.</a:t>
              </a:r>
              <a:r>
                <a:rPr lang="en-US" sz="2400" dirty="0">
                  <a:solidFill>
                    <a:srgbClr val="58595B"/>
                  </a:solidFill>
                  <a:latin typeface="Source Sans Pro" panose="020B0503030403020204" pitchFamily="34" charset="0"/>
                </a:rPr>
                <a:t> </a:t>
              </a:r>
            </a:p>
          </p:txBody>
        </p:sp>
        <p:pic>
          <p:nvPicPr>
            <p:cNvPr id="19" name="Graphic 18" descr="Handshake with solid fill">
              <a:extLst>
                <a:ext uri="{FF2B5EF4-FFF2-40B4-BE49-F238E27FC236}">
                  <a16:creationId xmlns:a16="http://schemas.microsoft.com/office/drawing/2014/main" id="{B6B6B25F-C021-FBED-619F-4A5C72586B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34169" y="2909534"/>
              <a:ext cx="2608386" cy="2608386"/>
            </a:xfrm>
            <a:prstGeom prst="rect">
              <a:avLst/>
            </a:prstGeom>
          </p:spPr>
        </p:pic>
      </p:grpSp>
      <p:grpSp>
        <p:nvGrpSpPr>
          <p:cNvPr id="5" name="Group 4">
            <a:extLst>
              <a:ext uri="{FF2B5EF4-FFF2-40B4-BE49-F238E27FC236}">
                <a16:creationId xmlns:a16="http://schemas.microsoft.com/office/drawing/2014/main" id="{AE20F23F-1B71-292F-B104-BAD1193930B3}"/>
              </a:ext>
              <a:ext uri="{C183D7F6-B498-43B3-948B-1728B52AA6E4}">
                <adec:decorative xmlns:adec="http://schemas.microsoft.com/office/drawing/2017/decorative" val="1"/>
              </a:ext>
            </a:extLst>
          </p:cNvPr>
          <p:cNvGrpSpPr/>
          <p:nvPr/>
        </p:nvGrpSpPr>
        <p:grpSpPr>
          <a:xfrm>
            <a:off x="454163" y="360456"/>
            <a:ext cx="7467600" cy="1539244"/>
            <a:chOff x="3886200" y="164068"/>
            <a:chExt cx="7467600" cy="1539244"/>
          </a:xfrm>
        </p:grpSpPr>
        <p:sp>
          <p:nvSpPr>
            <p:cNvPr id="6" name="Rectangle: Rounded Corners 5" descr="Set a goal and track progress. &#10;">
              <a:extLst>
                <a:ext uri="{FF2B5EF4-FFF2-40B4-BE49-F238E27FC236}">
                  <a16:creationId xmlns:a16="http://schemas.microsoft.com/office/drawing/2014/main" id="{7E6BB8FC-F53A-DD96-6FA9-1E955DB47114}"/>
                </a:ext>
              </a:extLst>
            </p:cNvPr>
            <p:cNvSpPr/>
            <p:nvPr/>
          </p:nvSpPr>
          <p:spPr>
            <a:xfrm>
              <a:off x="3886200" y="533400"/>
              <a:ext cx="7467600" cy="1169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Set a goal and track progress. </a:t>
              </a:r>
            </a:p>
          </p:txBody>
        </p:sp>
        <p:sp>
          <p:nvSpPr>
            <p:cNvPr id="7" name="TextBox 6" descr="Definitely do this.&#10;">
              <a:extLst>
                <a:ext uri="{FF2B5EF4-FFF2-40B4-BE49-F238E27FC236}">
                  <a16:creationId xmlns:a16="http://schemas.microsoft.com/office/drawing/2014/main" id="{FE904A5D-F3B5-2C93-6D94-6749326DC38E}"/>
                </a:ext>
              </a:extLst>
            </p:cNvPr>
            <p:cNvSpPr txBox="1"/>
            <p:nvPr/>
          </p:nvSpPr>
          <p:spPr>
            <a:xfrm>
              <a:off x="4038600" y="164068"/>
              <a:ext cx="3962400" cy="369332"/>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Definitely do this.</a:t>
              </a:r>
            </a:p>
          </p:txBody>
        </p:sp>
      </p:grpSp>
      <p:grpSp>
        <p:nvGrpSpPr>
          <p:cNvPr id="9" name="Group 8">
            <a:extLst>
              <a:ext uri="{FF2B5EF4-FFF2-40B4-BE49-F238E27FC236}">
                <a16:creationId xmlns:a16="http://schemas.microsoft.com/office/drawing/2014/main" id="{841052CD-DEBC-5159-DAD1-DD8E16D724A1}"/>
              </a:ext>
              <a:ext uri="{C183D7F6-B498-43B3-948B-1728B52AA6E4}">
                <adec:decorative xmlns:adec="http://schemas.microsoft.com/office/drawing/2017/decorative" val="1"/>
              </a:ext>
            </a:extLst>
          </p:cNvPr>
          <p:cNvGrpSpPr/>
          <p:nvPr/>
        </p:nvGrpSpPr>
        <p:grpSpPr>
          <a:xfrm>
            <a:off x="426731" y="2461551"/>
            <a:ext cx="7467600" cy="1539244"/>
            <a:chOff x="3886200" y="164068"/>
            <a:chExt cx="7467600" cy="1539244"/>
          </a:xfrm>
        </p:grpSpPr>
        <p:sp>
          <p:nvSpPr>
            <p:cNvPr id="10" name="Rectangle: Rounded Corners 9" descr="Send out messages of support. &#10;">
              <a:extLst>
                <a:ext uri="{FF2B5EF4-FFF2-40B4-BE49-F238E27FC236}">
                  <a16:creationId xmlns:a16="http://schemas.microsoft.com/office/drawing/2014/main" id="{77BCF593-6B0F-2A7D-0087-6F3685EF211E}"/>
                </a:ext>
              </a:extLst>
            </p:cNvPr>
            <p:cNvSpPr/>
            <p:nvPr/>
          </p:nvSpPr>
          <p:spPr>
            <a:xfrm>
              <a:off x="3886200" y="533400"/>
              <a:ext cx="7467600" cy="1169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Send out messages of support. </a:t>
              </a:r>
            </a:p>
          </p:txBody>
        </p:sp>
        <p:sp>
          <p:nvSpPr>
            <p:cNvPr id="11" name="TextBox 10" descr="Want to do a little more?&#10;">
              <a:extLst>
                <a:ext uri="{FF2B5EF4-FFF2-40B4-BE49-F238E27FC236}">
                  <a16:creationId xmlns:a16="http://schemas.microsoft.com/office/drawing/2014/main" id="{5B6A358C-13F6-A923-5DA4-D561EE9A69A1}"/>
                </a:ext>
              </a:extLst>
            </p:cNvPr>
            <p:cNvSpPr txBox="1"/>
            <p:nvPr/>
          </p:nvSpPr>
          <p:spPr>
            <a:xfrm>
              <a:off x="4038600" y="164068"/>
              <a:ext cx="3962400" cy="369332"/>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Want to do a little more?</a:t>
              </a:r>
            </a:p>
          </p:txBody>
        </p:sp>
      </p:grpSp>
      <p:grpSp>
        <p:nvGrpSpPr>
          <p:cNvPr id="13" name="Group 12">
            <a:extLst>
              <a:ext uri="{FF2B5EF4-FFF2-40B4-BE49-F238E27FC236}">
                <a16:creationId xmlns:a16="http://schemas.microsoft.com/office/drawing/2014/main" id="{69EA0336-F815-C888-2167-1E1A017E7247}"/>
              </a:ext>
              <a:ext uri="{C183D7F6-B498-43B3-948B-1728B52AA6E4}">
                <adec:decorative xmlns:adec="http://schemas.microsoft.com/office/drawing/2017/decorative" val="1"/>
              </a:ext>
            </a:extLst>
          </p:cNvPr>
          <p:cNvGrpSpPr/>
          <p:nvPr/>
        </p:nvGrpSpPr>
        <p:grpSpPr>
          <a:xfrm>
            <a:off x="441971" y="4562646"/>
            <a:ext cx="7467600" cy="1539244"/>
            <a:chOff x="3886200" y="164068"/>
            <a:chExt cx="7467600" cy="1539244"/>
          </a:xfrm>
        </p:grpSpPr>
        <p:sp>
          <p:nvSpPr>
            <p:cNvPr id="15" name="Rectangle: Rounded Corners 14" descr="Participate in a challenge/event.&#10;">
              <a:extLst>
                <a:ext uri="{FF2B5EF4-FFF2-40B4-BE49-F238E27FC236}">
                  <a16:creationId xmlns:a16="http://schemas.microsoft.com/office/drawing/2014/main" id="{8C49F6D1-5EEB-9CB8-4FEB-13B15338A739}"/>
                </a:ext>
              </a:extLst>
            </p:cNvPr>
            <p:cNvSpPr/>
            <p:nvPr/>
          </p:nvSpPr>
          <p:spPr>
            <a:xfrm>
              <a:off x="3886200" y="533400"/>
              <a:ext cx="7467600" cy="11699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dirty="0">
                  <a:solidFill>
                    <a:srgbClr val="58595B"/>
                  </a:solidFill>
                  <a:latin typeface="Source Sans Pro" panose="020B0503030403020204" pitchFamily="34" charset="0"/>
                </a:rPr>
                <a:t>Participate in a challenge/event.</a:t>
              </a:r>
            </a:p>
          </p:txBody>
        </p:sp>
        <p:sp>
          <p:nvSpPr>
            <p:cNvPr id="17" name="TextBox 16" descr="Go above and beyond.&#10;">
              <a:extLst>
                <a:ext uri="{FF2B5EF4-FFF2-40B4-BE49-F238E27FC236}">
                  <a16:creationId xmlns:a16="http://schemas.microsoft.com/office/drawing/2014/main" id="{07112B6F-9B12-E00E-EA8D-56A44A38559E}"/>
                </a:ext>
              </a:extLst>
            </p:cNvPr>
            <p:cNvSpPr txBox="1"/>
            <p:nvPr/>
          </p:nvSpPr>
          <p:spPr>
            <a:xfrm>
              <a:off x="4038600" y="164068"/>
              <a:ext cx="3962400" cy="369332"/>
            </a:xfrm>
            <a:prstGeom prst="rect">
              <a:avLst/>
            </a:prstGeom>
            <a:noFill/>
          </p:spPr>
          <p:txBody>
            <a:bodyPr wrap="square" rtlCol="0">
              <a:spAutoFit/>
            </a:bodyPr>
            <a:lstStyle/>
            <a:p>
              <a:r>
                <a:rPr lang="en-US" sz="1800" i="1" dirty="0">
                  <a:solidFill>
                    <a:srgbClr val="BC2E46"/>
                  </a:solidFill>
                  <a:latin typeface="Source Sans Pro" panose="020B0503030403020204" pitchFamily="34" charset="0"/>
                </a:rPr>
                <a:t>Go above and beyond.</a:t>
              </a:r>
            </a:p>
          </p:txBody>
        </p:sp>
      </p:grpSp>
      <p:sp>
        <p:nvSpPr>
          <p:cNvPr id="2" name="Title 1">
            <a:extLst>
              <a:ext uri="{FF2B5EF4-FFF2-40B4-BE49-F238E27FC236}">
                <a16:creationId xmlns:a16="http://schemas.microsoft.com/office/drawing/2014/main" id="{F91ACCD3-954E-4B49-E12F-7F8DF60A0B0C}"/>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Involve Leadership</a:t>
            </a:r>
          </a:p>
        </p:txBody>
      </p:sp>
    </p:spTree>
    <p:extLst>
      <p:ext uri="{BB962C8B-B14F-4D97-AF65-F5344CB8AC3E}">
        <p14:creationId xmlns:p14="http://schemas.microsoft.com/office/powerpoint/2010/main" val="39320857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Where can I find tools and  resources?&#10;&#10;GiveCFC.org">
            <a:extLst>
              <a:ext uri="{FF2B5EF4-FFF2-40B4-BE49-F238E27FC236}">
                <a16:creationId xmlns:a16="http://schemas.microsoft.com/office/drawing/2014/main" id="{7E59FD80-13B3-37DC-18EF-1F841AA2A65C}"/>
              </a:ext>
            </a:extLst>
          </p:cNvPr>
          <p:cNvSpPr>
            <a:spLocks noGrp="1"/>
          </p:cNvSpPr>
          <p:nvPr>
            <p:ph type="ctrTitle"/>
          </p:nvPr>
        </p:nvSpPr>
        <p:spPr>
          <a:xfrm>
            <a:off x="213360" y="1022399"/>
            <a:ext cx="7169562" cy="3085073"/>
          </a:xfrm>
        </p:spPr>
        <p:txBody>
          <a:bodyPr>
            <a:noAutofit/>
          </a:bodyPr>
          <a:lstStyle/>
          <a:p>
            <a:pPr algn="ctr"/>
            <a:r>
              <a:rPr lang="en-US" sz="4800" dirty="0"/>
              <a:t>Where can I find tools and  resources?</a:t>
            </a:r>
          </a:p>
        </p:txBody>
      </p:sp>
      <p:sp>
        <p:nvSpPr>
          <p:cNvPr id="2" name="TextBox 1">
            <a:extLst>
              <a:ext uri="{FF2B5EF4-FFF2-40B4-BE49-F238E27FC236}">
                <a16:creationId xmlns:a16="http://schemas.microsoft.com/office/drawing/2014/main" id="{A07224AF-B998-4EF6-01C0-3C302E7A28E0}"/>
              </a:ext>
            </a:extLst>
          </p:cNvPr>
          <p:cNvSpPr txBox="1"/>
          <p:nvPr/>
        </p:nvSpPr>
        <p:spPr>
          <a:xfrm>
            <a:off x="2135666" y="4572000"/>
            <a:ext cx="3324949" cy="830997"/>
          </a:xfrm>
          <a:prstGeom prst="rect">
            <a:avLst/>
          </a:prstGeom>
          <a:noFill/>
        </p:spPr>
        <p:txBody>
          <a:bodyPr wrap="none" rtlCol="0">
            <a:spAutoFit/>
          </a:bodyPr>
          <a:lstStyle/>
          <a:p>
            <a:r>
              <a:rPr lang="en-US" sz="4800" dirty="0">
                <a:solidFill>
                  <a:schemeClr val="bg1"/>
                </a:solidFill>
                <a:latin typeface="Source Sans Pro" panose="020B0503030403020204" pitchFamily="34" charset="0"/>
                <a:ea typeface="Source Sans Pro" panose="020B0503030403020204" pitchFamily="34" charset="0"/>
              </a:rPr>
              <a:t>GiveCFC.org</a:t>
            </a:r>
          </a:p>
        </p:txBody>
      </p:sp>
    </p:spTree>
    <p:extLst>
      <p:ext uri="{BB962C8B-B14F-4D97-AF65-F5344CB8AC3E}">
        <p14:creationId xmlns:p14="http://schemas.microsoft.com/office/powerpoint/2010/main" val="763689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DCF2-EF0D-BF28-1225-A60FED081BEF}"/>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For Campaign Workers Tab</a:t>
            </a:r>
          </a:p>
        </p:txBody>
      </p:sp>
      <p:pic>
        <p:nvPicPr>
          <p:cNvPr id="6" name="Picture 5" descr="Screenshot of CFC website welcoming campaign workers">
            <a:extLst>
              <a:ext uri="{FF2B5EF4-FFF2-40B4-BE49-F238E27FC236}">
                <a16:creationId xmlns:a16="http://schemas.microsoft.com/office/drawing/2014/main" id="{D5757F6E-9573-B5D8-1734-FBBC89F92426}"/>
              </a:ext>
            </a:extLst>
          </p:cNvPr>
          <p:cNvPicPr>
            <a:picLocks noChangeAspect="1"/>
          </p:cNvPicPr>
          <p:nvPr/>
        </p:nvPicPr>
        <p:blipFill>
          <a:blip r:embed="rId3"/>
          <a:stretch>
            <a:fillRect/>
          </a:stretch>
        </p:blipFill>
        <p:spPr>
          <a:xfrm>
            <a:off x="1937289" y="76611"/>
            <a:ext cx="9515340" cy="6650945"/>
          </a:xfrm>
          <a:prstGeom prst="rect">
            <a:avLst/>
          </a:prstGeom>
        </p:spPr>
      </p:pic>
    </p:spTree>
    <p:extLst>
      <p:ext uri="{BB962C8B-B14F-4D97-AF65-F5344CB8AC3E}">
        <p14:creationId xmlns:p14="http://schemas.microsoft.com/office/powerpoint/2010/main" val="2153272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E459-1C8D-71DE-5989-03517FD1A421}"/>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Weekly Email Templates</a:t>
            </a:r>
          </a:p>
        </p:txBody>
      </p:sp>
      <p:pic>
        <p:nvPicPr>
          <p:cNvPr id="3" name="Picture 2" descr="Screenshot of the online Campaign Worker Toolkit resource for weekly email templates">
            <a:extLst>
              <a:ext uri="{FF2B5EF4-FFF2-40B4-BE49-F238E27FC236}">
                <a16:creationId xmlns:a16="http://schemas.microsoft.com/office/drawing/2014/main" id="{223218B0-A596-46DB-14AA-25828365A6A4}"/>
              </a:ext>
            </a:extLst>
          </p:cNvPr>
          <p:cNvPicPr>
            <a:picLocks noChangeAspect="1"/>
          </p:cNvPicPr>
          <p:nvPr/>
        </p:nvPicPr>
        <p:blipFill>
          <a:blip r:embed="rId3"/>
          <a:stretch>
            <a:fillRect/>
          </a:stretch>
        </p:blipFill>
        <p:spPr>
          <a:xfrm>
            <a:off x="249072" y="0"/>
            <a:ext cx="8967959" cy="6718300"/>
          </a:xfrm>
          <a:prstGeom prst="rect">
            <a:avLst/>
          </a:prstGeom>
        </p:spPr>
      </p:pic>
      <p:sp>
        <p:nvSpPr>
          <p:cNvPr id="10" name="Rectangle: Rounded Corners 9">
            <a:extLst>
              <a:ext uri="{FF2B5EF4-FFF2-40B4-BE49-F238E27FC236}">
                <a16:creationId xmlns:a16="http://schemas.microsoft.com/office/drawing/2014/main" id="{D43A131D-6117-B515-3108-8B184EB86A2A}"/>
              </a:ext>
              <a:ext uri="{C183D7F6-B498-43B3-948B-1728B52AA6E4}">
                <adec:decorative xmlns:adec="http://schemas.microsoft.com/office/drawing/2017/decorative" val="1"/>
              </a:ext>
            </a:extLst>
          </p:cNvPr>
          <p:cNvSpPr/>
          <p:nvPr/>
        </p:nvSpPr>
        <p:spPr>
          <a:xfrm>
            <a:off x="276639" y="2895600"/>
            <a:ext cx="4562061" cy="685799"/>
          </a:xfrm>
          <a:prstGeom prst="roundRect">
            <a:avLst/>
          </a:prstGeom>
          <a:noFill/>
          <a:ln w="38100">
            <a:solidFill>
              <a:srgbClr val="BC2E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823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349A83-3755-A5F5-500C-BE238ACC30B3}"/>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Pre-written Communications</a:t>
            </a:r>
          </a:p>
        </p:txBody>
      </p:sp>
      <p:pic>
        <p:nvPicPr>
          <p:cNvPr id="4" name="Picture 3" descr="Screenshot of the online Campaign Worker Toolkit resources">
            <a:extLst>
              <a:ext uri="{FF2B5EF4-FFF2-40B4-BE49-F238E27FC236}">
                <a16:creationId xmlns:a16="http://schemas.microsoft.com/office/drawing/2014/main" id="{01B13038-AA29-22F7-F1BC-A043EEE3AF30}"/>
              </a:ext>
            </a:extLst>
          </p:cNvPr>
          <p:cNvPicPr>
            <a:picLocks noChangeAspect="1"/>
          </p:cNvPicPr>
          <p:nvPr/>
        </p:nvPicPr>
        <p:blipFill>
          <a:blip r:embed="rId3"/>
          <a:stretch>
            <a:fillRect/>
          </a:stretch>
        </p:blipFill>
        <p:spPr>
          <a:xfrm>
            <a:off x="147183" y="0"/>
            <a:ext cx="8984912" cy="6731000"/>
          </a:xfrm>
          <a:prstGeom prst="rect">
            <a:avLst/>
          </a:prstGeom>
        </p:spPr>
      </p:pic>
      <p:pic>
        <p:nvPicPr>
          <p:cNvPr id="2" name="Picture 1" descr="Example of pre-written communications you can customize">
            <a:extLst>
              <a:ext uri="{FF2B5EF4-FFF2-40B4-BE49-F238E27FC236}">
                <a16:creationId xmlns:a16="http://schemas.microsoft.com/office/drawing/2014/main" id="{759ECD5E-1FC0-2D30-BFDA-1197A5772A77}"/>
              </a:ext>
            </a:extLst>
          </p:cNvPr>
          <p:cNvPicPr>
            <a:picLocks noChangeAspect="1"/>
          </p:cNvPicPr>
          <p:nvPr/>
        </p:nvPicPr>
        <p:blipFill>
          <a:blip r:embed="rId4"/>
          <a:srcRect/>
          <a:stretch/>
        </p:blipFill>
        <p:spPr>
          <a:xfrm rot="700334">
            <a:off x="3957969" y="1152668"/>
            <a:ext cx="7501176" cy="3906818"/>
          </a:xfrm>
          <a:prstGeom prst="rect">
            <a:avLst/>
          </a:prstGeom>
        </p:spPr>
      </p:pic>
    </p:spTree>
    <p:extLst>
      <p:ext uri="{BB962C8B-B14F-4D97-AF65-F5344CB8AC3E}">
        <p14:creationId xmlns:p14="http://schemas.microsoft.com/office/powerpoint/2010/main" val="25800866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of the online Campaign Worker Toolkit for Cause Area Resources">
            <a:extLst>
              <a:ext uri="{FF2B5EF4-FFF2-40B4-BE49-F238E27FC236}">
                <a16:creationId xmlns:a16="http://schemas.microsoft.com/office/drawing/2014/main" id="{AB098BBD-4BB8-A4B3-8010-26C280603889}"/>
              </a:ext>
            </a:extLst>
          </p:cNvPr>
          <p:cNvPicPr>
            <a:picLocks noChangeAspect="1"/>
          </p:cNvPicPr>
          <p:nvPr/>
        </p:nvPicPr>
        <p:blipFill>
          <a:blip r:embed="rId3"/>
          <a:stretch>
            <a:fillRect/>
          </a:stretch>
        </p:blipFill>
        <p:spPr>
          <a:xfrm>
            <a:off x="241299" y="-5604"/>
            <a:ext cx="8939213" cy="6696765"/>
          </a:xfrm>
          <a:prstGeom prst="rect">
            <a:avLst/>
          </a:prstGeom>
        </p:spPr>
      </p:pic>
      <p:sp>
        <p:nvSpPr>
          <p:cNvPr id="10" name="Rectangle: Rounded Corners 9">
            <a:extLst>
              <a:ext uri="{FF2B5EF4-FFF2-40B4-BE49-F238E27FC236}">
                <a16:creationId xmlns:a16="http://schemas.microsoft.com/office/drawing/2014/main" id="{D43A131D-6117-B515-3108-8B184EB86A2A}"/>
              </a:ext>
              <a:ext uri="{C183D7F6-B498-43B3-948B-1728B52AA6E4}">
                <adec:decorative xmlns:adec="http://schemas.microsoft.com/office/drawing/2017/decorative" val="1"/>
              </a:ext>
            </a:extLst>
          </p:cNvPr>
          <p:cNvSpPr/>
          <p:nvPr/>
        </p:nvSpPr>
        <p:spPr>
          <a:xfrm>
            <a:off x="144117" y="3644900"/>
            <a:ext cx="6040783" cy="685799"/>
          </a:xfrm>
          <a:prstGeom prst="roundRect">
            <a:avLst/>
          </a:prstGeom>
          <a:noFill/>
          <a:ln w="38100">
            <a:solidFill>
              <a:srgbClr val="BC2E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4CF57-011D-F44F-2DE6-2139867CB0EC}"/>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Cause Area Resources</a:t>
            </a:r>
          </a:p>
        </p:txBody>
      </p:sp>
    </p:spTree>
    <p:extLst>
      <p:ext uri="{BB962C8B-B14F-4D97-AF65-F5344CB8AC3E}">
        <p14:creationId xmlns:p14="http://schemas.microsoft.com/office/powerpoint/2010/main" val="30275806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5D0B9-2248-BA35-DF77-099575A80BEC}"/>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Leadership Resources &amp; Time Frames</a:t>
            </a:r>
          </a:p>
        </p:txBody>
      </p:sp>
      <p:pic>
        <p:nvPicPr>
          <p:cNvPr id="3" name="Picture 2" descr="Screenshot of the online Campaign Worker Toolkit for Leadership Resources and Campaign Time Frames">
            <a:extLst>
              <a:ext uri="{FF2B5EF4-FFF2-40B4-BE49-F238E27FC236}">
                <a16:creationId xmlns:a16="http://schemas.microsoft.com/office/drawing/2014/main" id="{27B5AC8D-DE3A-446C-F80F-D41BFE485B69}"/>
              </a:ext>
            </a:extLst>
          </p:cNvPr>
          <p:cNvPicPr>
            <a:picLocks noChangeAspect="1"/>
          </p:cNvPicPr>
          <p:nvPr/>
        </p:nvPicPr>
        <p:blipFill>
          <a:blip r:embed="rId3"/>
          <a:stretch>
            <a:fillRect/>
          </a:stretch>
        </p:blipFill>
        <p:spPr>
          <a:xfrm>
            <a:off x="280987" y="0"/>
            <a:ext cx="8527190" cy="6388100"/>
          </a:xfrm>
          <a:prstGeom prst="rect">
            <a:avLst/>
          </a:prstGeom>
        </p:spPr>
      </p:pic>
      <p:sp>
        <p:nvSpPr>
          <p:cNvPr id="10" name="Rectangle: Rounded Corners 9">
            <a:extLst>
              <a:ext uri="{FF2B5EF4-FFF2-40B4-BE49-F238E27FC236}">
                <a16:creationId xmlns:a16="http://schemas.microsoft.com/office/drawing/2014/main" id="{D43A131D-6117-B515-3108-8B184EB86A2A}"/>
              </a:ext>
              <a:ext uri="{C183D7F6-B498-43B3-948B-1728B52AA6E4}">
                <adec:decorative xmlns:adec="http://schemas.microsoft.com/office/drawing/2017/decorative" val="1"/>
              </a:ext>
            </a:extLst>
          </p:cNvPr>
          <p:cNvSpPr/>
          <p:nvPr/>
        </p:nvSpPr>
        <p:spPr>
          <a:xfrm>
            <a:off x="182217" y="4089400"/>
            <a:ext cx="6218583" cy="2438400"/>
          </a:xfrm>
          <a:prstGeom prst="roundRect">
            <a:avLst/>
          </a:prstGeom>
          <a:noFill/>
          <a:ln w="38100">
            <a:solidFill>
              <a:srgbClr val="BC2E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4608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F1135-1CE5-46FA-E888-4280DB3ED524}"/>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Welcome Campaign Workers</a:t>
            </a:r>
          </a:p>
        </p:txBody>
      </p:sp>
      <p:pic>
        <p:nvPicPr>
          <p:cNvPr id="6" name="Picture 5" descr="Screenshot of CFC website with happy  campaign workers">
            <a:extLst>
              <a:ext uri="{FF2B5EF4-FFF2-40B4-BE49-F238E27FC236}">
                <a16:creationId xmlns:a16="http://schemas.microsoft.com/office/drawing/2014/main" id="{D5757F6E-9573-B5D8-1734-FBBC89F92426}"/>
              </a:ext>
            </a:extLst>
          </p:cNvPr>
          <p:cNvPicPr>
            <a:picLocks noChangeAspect="1"/>
          </p:cNvPicPr>
          <p:nvPr/>
        </p:nvPicPr>
        <p:blipFill>
          <a:blip r:embed="rId3"/>
          <a:stretch>
            <a:fillRect/>
          </a:stretch>
        </p:blipFill>
        <p:spPr>
          <a:xfrm>
            <a:off x="1828801" y="77060"/>
            <a:ext cx="9701320" cy="6780940"/>
          </a:xfrm>
          <a:prstGeom prst="rect">
            <a:avLst/>
          </a:prstGeom>
        </p:spPr>
      </p:pic>
    </p:spTree>
    <p:extLst>
      <p:ext uri="{BB962C8B-B14F-4D97-AF65-F5344CB8AC3E}">
        <p14:creationId xmlns:p14="http://schemas.microsoft.com/office/powerpoint/2010/main" val="430273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AE8E3-002D-3B52-FE60-C1B61C870910}"/>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Campaign Materials</a:t>
            </a:r>
          </a:p>
        </p:txBody>
      </p:sp>
      <p:pic>
        <p:nvPicPr>
          <p:cNvPr id="4" name="Picture 3" descr="Screenshot of Campaign Materials web  page ">
            <a:extLst>
              <a:ext uri="{FF2B5EF4-FFF2-40B4-BE49-F238E27FC236}">
                <a16:creationId xmlns:a16="http://schemas.microsoft.com/office/drawing/2014/main" id="{274CDE55-D16F-AADB-7C93-B34700C88D67}"/>
              </a:ext>
            </a:extLst>
          </p:cNvPr>
          <p:cNvPicPr>
            <a:picLocks noChangeAspect="1"/>
          </p:cNvPicPr>
          <p:nvPr/>
        </p:nvPicPr>
        <p:blipFill>
          <a:blip r:embed="rId3"/>
          <a:stretch>
            <a:fillRect/>
          </a:stretch>
        </p:blipFill>
        <p:spPr>
          <a:xfrm>
            <a:off x="76200" y="0"/>
            <a:ext cx="8933858" cy="5943600"/>
          </a:xfrm>
          <a:prstGeom prst="rect">
            <a:avLst/>
          </a:prstGeom>
        </p:spPr>
      </p:pic>
      <p:pic>
        <p:nvPicPr>
          <p:cNvPr id="5" name="Picture 4" descr="2024 Give Happy poster with four happy federal workers">
            <a:extLst>
              <a:ext uri="{FF2B5EF4-FFF2-40B4-BE49-F238E27FC236}">
                <a16:creationId xmlns:a16="http://schemas.microsoft.com/office/drawing/2014/main" id="{F01D6711-80B0-AEDF-8355-F0568B208A7A}"/>
              </a:ext>
            </a:extLst>
          </p:cNvPr>
          <p:cNvPicPr>
            <a:picLocks noChangeAspect="1"/>
          </p:cNvPicPr>
          <p:nvPr/>
        </p:nvPicPr>
        <p:blipFill>
          <a:blip r:embed="rId4"/>
          <a:stretch>
            <a:fillRect/>
          </a:stretch>
        </p:blipFill>
        <p:spPr>
          <a:xfrm rot="605219">
            <a:off x="7844206" y="1386022"/>
            <a:ext cx="3422882" cy="4449174"/>
          </a:xfrm>
          <a:prstGeom prst="rect">
            <a:avLst/>
          </a:prstGeom>
          <a:ln>
            <a:solidFill>
              <a:schemeClr val="tx1"/>
            </a:solidFill>
          </a:ln>
        </p:spPr>
      </p:pic>
    </p:spTree>
    <p:extLst>
      <p:ext uri="{BB962C8B-B14F-4D97-AF65-F5344CB8AC3E}">
        <p14:creationId xmlns:p14="http://schemas.microsoft.com/office/powerpoint/2010/main" val="40316218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06639-1107-EA9B-C4FE-605C76899716}"/>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Training Resources</a:t>
            </a:r>
          </a:p>
        </p:txBody>
      </p:sp>
      <p:pic>
        <p:nvPicPr>
          <p:cNvPr id="9" name="Picture 8" descr="Screenshot of the 2024 Campaign Worker Training web page">
            <a:extLst>
              <a:ext uri="{FF2B5EF4-FFF2-40B4-BE49-F238E27FC236}">
                <a16:creationId xmlns:a16="http://schemas.microsoft.com/office/drawing/2014/main" id="{CEDB0133-0D2F-5700-E822-9094D6366276}"/>
              </a:ext>
            </a:extLst>
          </p:cNvPr>
          <p:cNvPicPr>
            <a:picLocks noChangeAspect="1"/>
          </p:cNvPicPr>
          <p:nvPr/>
        </p:nvPicPr>
        <p:blipFill>
          <a:blip r:embed="rId3"/>
          <a:stretch>
            <a:fillRect/>
          </a:stretch>
        </p:blipFill>
        <p:spPr>
          <a:xfrm>
            <a:off x="32951" y="-2059"/>
            <a:ext cx="8707244" cy="6858000"/>
          </a:xfrm>
          <a:prstGeom prst="rect">
            <a:avLst/>
          </a:prstGeom>
        </p:spPr>
      </p:pic>
      <p:pic>
        <p:nvPicPr>
          <p:cNvPr id="5" name="Picture 4" descr="Cover from the Campaign Worker Guide">
            <a:extLst>
              <a:ext uri="{FF2B5EF4-FFF2-40B4-BE49-F238E27FC236}">
                <a16:creationId xmlns:a16="http://schemas.microsoft.com/office/drawing/2014/main" id="{B58F04BF-D6D9-38CD-9B02-060F9B5CEB0A}"/>
              </a:ext>
            </a:extLst>
          </p:cNvPr>
          <p:cNvPicPr>
            <a:picLocks noChangeAspect="1"/>
          </p:cNvPicPr>
          <p:nvPr/>
        </p:nvPicPr>
        <p:blipFill>
          <a:blip r:embed="rId4"/>
          <a:stretch>
            <a:fillRect/>
          </a:stretch>
        </p:blipFill>
        <p:spPr>
          <a:xfrm rot="597454">
            <a:off x="7507072" y="1435551"/>
            <a:ext cx="3457171" cy="4410874"/>
          </a:xfrm>
          <a:prstGeom prst="rect">
            <a:avLst/>
          </a:prstGeom>
          <a:ln>
            <a:solidFill>
              <a:schemeClr val="tx1"/>
            </a:solidFill>
          </a:ln>
        </p:spPr>
      </p:pic>
    </p:spTree>
    <p:extLst>
      <p:ext uri="{BB962C8B-B14F-4D97-AF65-F5344CB8AC3E}">
        <p14:creationId xmlns:p14="http://schemas.microsoft.com/office/powerpoint/2010/main" val="185247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descr="How the &#10;CFC works:&#10;">
            <a:extLst>
              <a:ext uri="{FF2B5EF4-FFF2-40B4-BE49-F238E27FC236}">
                <a16:creationId xmlns:a16="http://schemas.microsoft.com/office/drawing/2014/main" id="{B85EF598-A057-9EC5-B4C5-F91EB7B3B181}"/>
              </a:ext>
            </a:extLst>
          </p:cNvPr>
          <p:cNvSpPr>
            <a:spLocks noGrp="1"/>
          </p:cNvSpPr>
          <p:nvPr>
            <p:ph type="title" idx="4294967295"/>
          </p:nvPr>
        </p:nvSpPr>
        <p:spPr>
          <a:xfrm>
            <a:off x="0" y="0"/>
            <a:ext cx="4648200" cy="6781800"/>
          </a:xfrm>
          <a:prstGeom prst="rect">
            <a:avLst/>
          </a:prstGeom>
          <a:solidFill>
            <a:srgbClr val="BC2E46"/>
          </a:solidFill>
          <a:ln w="1270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76790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lt1"/>
                </a:solidFill>
                <a:effectLst/>
                <a:uLnTx/>
                <a:uFillTx/>
                <a:latin typeface="Source Sans Pro" panose="020B0503030403020204" pitchFamily="34" charset="0"/>
                <a:ea typeface="+mn-ea"/>
                <a:cs typeface="+mn-cs"/>
              </a:rPr>
              <a:t>How the </a:t>
            </a:r>
          </a:p>
          <a:p>
            <a:pPr marL="0" marR="0" lvl="0" indent="0" algn="ctr" defTabSz="767905"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lt1"/>
                </a:solidFill>
                <a:effectLst/>
                <a:uLnTx/>
                <a:uFillTx/>
                <a:latin typeface="Source Sans Pro" panose="020B0503030403020204" pitchFamily="34" charset="0"/>
                <a:ea typeface="+mn-ea"/>
                <a:cs typeface="+mn-cs"/>
              </a:rPr>
              <a:t>CFC works:</a:t>
            </a:r>
          </a:p>
        </p:txBody>
      </p:sp>
      <p:pic>
        <p:nvPicPr>
          <p:cNvPr id="5" name="Content Placeholder 4" descr="Steps on how to participate in the CFC program.&#10;">
            <a:extLst>
              <a:ext uri="{FF2B5EF4-FFF2-40B4-BE49-F238E27FC236}">
                <a16:creationId xmlns:a16="http://schemas.microsoft.com/office/drawing/2014/main" id="{04410850-9F27-AC7E-0464-4D40F58F25BE}"/>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57800" y="206679"/>
            <a:ext cx="6553200" cy="6553200"/>
          </a:xfrm>
        </p:spPr>
      </p:pic>
    </p:spTree>
    <p:extLst>
      <p:ext uri="{BB962C8B-B14F-4D97-AF65-F5344CB8AC3E}">
        <p14:creationId xmlns:p14="http://schemas.microsoft.com/office/powerpoint/2010/main" val="3119686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DAB5F-5C56-B1B6-9014-A0097FFA090D}"/>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How to Host An Event</a:t>
            </a:r>
          </a:p>
        </p:txBody>
      </p:sp>
      <p:pic>
        <p:nvPicPr>
          <p:cNvPr id="4" name="Picture 3" descr="Screenshot of the Host An Event web page">
            <a:extLst>
              <a:ext uri="{FF2B5EF4-FFF2-40B4-BE49-F238E27FC236}">
                <a16:creationId xmlns:a16="http://schemas.microsoft.com/office/drawing/2014/main" id="{51814651-B705-5C04-DF5B-25467521ED7C}"/>
              </a:ext>
            </a:extLst>
          </p:cNvPr>
          <p:cNvPicPr>
            <a:picLocks noChangeAspect="1"/>
          </p:cNvPicPr>
          <p:nvPr/>
        </p:nvPicPr>
        <p:blipFill>
          <a:blip r:embed="rId3"/>
          <a:stretch>
            <a:fillRect/>
          </a:stretch>
        </p:blipFill>
        <p:spPr>
          <a:xfrm>
            <a:off x="76200" y="0"/>
            <a:ext cx="7866779" cy="6858000"/>
          </a:xfrm>
          <a:prstGeom prst="rect">
            <a:avLst/>
          </a:prstGeom>
        </p:spPr>
      </p:pic>
      <p:pic>
        <p:nvPicPr>
          <p:cNvPr id="8" name="Picture 7" descr="Cover graphic for the Give Happy Events Guide">
            <a:extLst>
              <a:ext uri="{FF2B5EF4-FFF2-40B4-BE49-F238E27FC236}">
                <a16:creationId xmlns:a16="http://schemas.microsoft.com/office/drawing/2014/main" id="{7E5D452C-EEF0-03EA-D4B9-5882278253A7}"/>
              </a:ext>
            </a:extLst>
          </p:cNvPr>
          <p:cNvPicPr>
            <a:picLocks noChangeAspect="1"/>
          </p:cNvPicPr>
          <p:nvPr/>
        </p:nvPicPr>
        <p:blipFill>
          <a:blip r:embed="rId4"/>
          <a:stretch>
            <a:fillRect/>
          </a:stretch>
        </p:blipFill>
        <p:spPr>
          <a:xfrm rot="409628">
            <a:off x="7204881" y="1311844"/>
            <a:ext cx="3580519" cy="4637270"/>
          </a:xfrm>
          <a:prstGeom prst="rect">
            <a:avLst/>
          </a:prstGeom>
          <a:ln>
            <a:solidFill>
              <a:schemeClr val="tx1"/>
            </a:solidFill>
          </a:ln>
        </p:spPr>
      </p:pic>
    </p:spTree>
    <p:extLst>
      <p:ext uri="{BB962C8B-B14F-4D97-AF65-F5344CB8AC3E}">
        <p14:creationId xmlns:p14="http://schemas.microsoft.com/office/powerpoint/2010/main" val="3764141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99140-2C06-8029-A233-ADDAA6705F4B}"/>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Virtual or In-Person Event Ideas</a:t>
            </a:r>
          </a:p>
        </p:txBody>
      </p:sp>
      <p:pic>
        <p:nvPicPr>
          <p:cNvPr id="3" name="Picture 2" descr="Examples of Virtual or In-Person Event Ideas ">
            <a:extLst>
              <a:ext uri="{FF2B5EF4-FFF2-40B4-BE49-F238E27FC236}">
                <a16:creationId xmlns:a16="http://schemas.microsoft.com/office/drawing/2014/main" id="{0D763205-18F5-BBE3-072F-9A47E2D74611}"/>
              </a:ext>
            </a:extLst>
          </p:cNvPr>
          <p:cNvPicPr>
            <a:picLocks noChangeAspect="1"/>
          </p:cNvPicPr>
          <p:nvPr/>
        </p:nvPicPr>
        <p:blipFill>
          <a:blip r:embed="rId3"/>
          <a:stretch>
            <a:fillRect/>
          </a:stretch>
        </p:blipFill>
        <p:spPr>
          <a:xfrm>
            <a:off x="2067175" y="377489"/>
            <a:ext cx="7076824" cy="6360343"/>
          </a:xfrm>
          <a:prstGeom prst="rect">
            <a:avLst/>
          </a:prstGeom>
        </p:spPr>
      </p:pic>
    </p:spTree>
    <p:extLst>
      <p:ext uri="{BB962C8B-B14F-4D97-AF65-F5344CB8AC3E}">
        <p14:creationId xmlns:p14="http://schemas.microsoft.com/office/powerpoint/2010/main" val="296044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107A-9080-39EE-7A49-6B1C40C685E4}"/>
              </a:ext>
            </a:extLst>
          </p:cNvPr>
          <p:cNvSpPr>
            <a:spLocks noGrp="1"/>
          </p:cNvSpPr>
          <p:nvPr>
            <p:ph type="title"/>
          </p:nvPr>
        </p:nvSpPr>
        <p:spPr>
          <a:xfrm>
            <a:off x="381001" y="-853182"/>
            <a:ext cx="11074400" cy="853182"/>
          </a:xfrm>
        </p:spPr>
        <p:txBody>
          <a:bodyPr vert="horz" wrap="square" lIns="91440" tIns="45720" rIns="91440" bIns="45720" rtlCol="0" anchor="b">
            <a:spAutoFit/>
          </a:bodyPr>
          <a:lstStyle/>
          <a:p>
            <a:r>
              <a:rPr lang="en-US" dirty="0"/>
              <a:t>Virtual Charity Fair</a:t>
            </a:r>
          </a:p>
        </p:txBody>
      </p:sp>
      <p:pic>
        <p:nvPicPr>
          <p:cNvPr id="3" name="Picture 2" descr="Screenshot of the Virtual Charity Fair web page where you can read stories and watch inspiring videos ">
            <a:extLst>
              <a:ext uri="{FF2B5EF4-FFF2-40B4-BE49-F238E27FC236}">
                <a16:creationId xmlns:a16="http://schemas.microsoft.com/office/drawing/2014/main" id="{D063686C-7E01-3BCC-219A-0C6A27C56C9F}"/>
              </a:ext>
            </a:extLst>
          </p:cNvPr>
          <p:cNvPicPr>
            <a:picLocks noChangeAspect="1"/>
          </p:cNvPicPr>
          <p:nvPr/>
        </p:nvPicPr>
        <p:blipFill>
          <a:blip r:embed="rId3"/>
          <a:stretch>
            <a:fillRect/>
          </a:stretch>
        </p:blipFill>
        <p:spPr>
          <a:xfrm>
            <a:off x="1423987" y="933450"/>
            <a:ext cx="9344025" cy="4991100"/>
          </a:xfrm>
          <a:prstGeom prst="rect">
            <a:avLst/>
          </a:prstGeom>
          <a:ln>
            <a:solidFill>
              <a:schemeClr val="tx1"/>
            </a:solidFill>
          </a:ln>
        </p:spPr>
      </p:pic>
    </p:spTree>
    <p:extLst>
      <p:ext uri="{BB962C8B-B14F-4D97-AF65-F5344CB8AC3E}">
        <p14:creationId xmlns:p14="http://schemas.microsoft.com/office/powerpoint/2010/main" val="39518486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descr="Handling Paper Pledge Forms">
            <a:extLst>
              <a:ext uri="{FF2B5EF4-FFF2-40B4-BE49-F238E27FC236}">
                <a16:creationId xmlns:a16="http://schemas.microsoft.com/office/drawing/2014/main" id="{214FA9F1-B8BD-715C-EBC2-EB8D7631444A}"/>
              </a:ext>
            </a:extLst>
          </p:cNvPr>
          <p:cNvSpPr>
            <a:spLocks noGrp="1"/>
          </p:cNvSpPr>
          <p:nvPr>
            <p:ph type="title"/>
          </p:nvPr>
        </p:nvSpPr>
        <p:spPr>
          <a:xfrm>
            <a:off x="381001" y="417206"/>
            <a:ext cx="11074400" cy="853182"/>
          </a:xfrm>
        </p:spPr>
        <p:txBody>
          <a:bodyPr/>
          <a:lstStyle/>
          <a:p>
            <a:r>
              <a:rPr lang="en-US" b="1" dirty="0">
                <a:latin typeface="Source Sans Pro" panose="020B0503030403020204" pitchFamily="34" charset="0"/>
              </a:rPr>
              <a:t>Handling Paper Pledge Forms</a:t>
            </a:r>
          </a:p>
        </p:txBody>
      </p:sp>
      <p:pic>
        <p:nvPicPr>
          <p:cNvPr id="4" name="Picture 3" descr="Example of what a paper pledge form looks like">
            <a:extLst>
              <a:ext uri="{FF2B5EF4-FFF2-40B4-BE49-F238E27FC236}">
                <a16:creationId xmlns:a16="http://schemas.microsoft.com/office/drawing/2014/main" id="{5829483A-A4B2-6EEF-2034-D076A87DEE7F}"/>
              </a:ext>
            </a:extLst>
          </p:cNvPr>
          <p:cNvPicPr>
            <a:picLocks noChangeAspect="1"/>
          </p:cNvPicPr>
          <p:nvPr/>
        </p:nvPicPr>
        <p:blipFill>
          <a:blip r:embed="rId3"/>
          <a:stretch>
            <a:fillRect/>
          </a:stretch>
        </p:blipFill>
        <p:spPr>
          <a:xfrm>
            <a:off x="550991" y="1435382"/>
            <a:ext cx="4359018" cy="5206435"/>
          </a:xfrm>
          <a:prstGeom prst="rect">
            <a:avLst/>
          </a:prstGeom>
        </p:spPr>
      </p:pic>
      <p:sp>
        <p:nvSpPr>
          <p:cNvPr id="5" name="TextBox 4" descr="Review any paper pledges for accuracy. This prevents processing delays.&#10;Make sure the donor kept a copy.&#10;Download the “Pledge Summary” form and complete it.&#10;Mail the summary and the pledge forms to the processing center.&#10;">
            <a:extLst>
              <a:ext uri="{FF2B5EF4-FFF2-40B4-BE49-F238E27FC236}">
                <a16:creationId xmlns:a16="http://schemas.microsoft.com/office/drawing/2014/main" id="{14DE6F7C-7C76-48AB-9A77-2B12B22E45F5}"/>
              </a:ext>
            </a:extLst>
          </p:cNvPr>
          <p:cNvSpPr txBox="1"/>
          <p:nvPr/>
        </p:nvSpPr>
        <p:spPr>
          <a:xfrm>
            <a:off x="5105401" y="1996807"/>
            <a:ext cx="6535608"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14350" indent="-514350">
              <a:spcAft>
                <a:spcPts val="1200"/>
              </a:spcAft>
              <a:buFont typeface="+mj-lt"/>
              <a:buAutoNum type="arabicPeriod"/>
            </a:pPr>
            <a:r>
              <a:rPr lang="en-US" sz="2800" dirty="0">
                <a:solidFill>
                  <a:schemeClr val="accent3">
                    <a:lumMod val="50000"/>
                  </a:schemeClr>
                </a:solidFill>
                <a:latin typeface="Source Sans Pro" panose="020B0503030403020204" pitchFamily="34" charset="0"/>
                <a:ea typeface="Source Sans Pro" panose="020B0503030403020204" pitchFamily="34" charset="0"/>
              </a:rPr>
              <a:t>Review any paper pledges for accuracy. This prevents processing delays.</a:t>
            </a:r>
          </a:p>
          <a:p>
            <a:pPr marL="514350" indent="-514350">
              <a:spcAft>
                <a:spcPts val="1200"/>
              </a:spcAft>
              <a:buFont typeface="+mj-lt"/>
              <a:buAutoNum type="arabicPeriod"/>
            </a:pPr>
            <a:r>
              <a:rPr lang="en-US" sz="2800" dirty="0">
                <a:solidFill>
                  <a:schemeClr val="accent3">
                    <a:lumMod val="50000"/>
                  </a:schemeClr>
                </a:solidFill>
                <a:latin typeface="Source Sans Pro" panose="020B0503030403020204" pitchFamily="34" charset="0"/>
                <a:ea typeface="Source Sans Pro" panose="020B0503030403020204" pitchFamily="34" charset="0"/>
              </a:rPr>
              <a:t>Make sure the donor kept a copy.</a:t>
            </a:r>
          </a:p>
          <a:p>
            <a:pPr marL="514350" indent="-514350">
              <a:spcAft>
                <a:spcPts val="1200"/>
              </a:spcAft>
              <a:buFont typeface="+mj-lt"/>
              <a:buAutoNum type="arabicPeriod"/>
            </a:pPr>
            <a:r>
              <a:rPr lang="en-US" sz="2800" dirty="0">
                <a:solidFill>
                  <a:schemeClr val="accent3">
                    <a:lumMod val="50000"/>
                  </a:schemeClr>
                </a:solidFill>
                <a:latin typeface="Source Sans Pro" panose="020B0503030403020204" pitchFamily="34" charset="0"/>
                <a:ea typeface="Source Sans Pro" panose="020B0503030403020204" pitchFamily="34" charset="0"/>
              </a:rPr>
              <a:t>Download the “Pledge Summary” form and complete it.</a:t>
            </a:r>
          </a:p>
          <a:p>
            <a:pPr marL="514350" indent="-514350">
              <a:spcAft>
                <a:spcPts val="1200"/>
              </a:spcAft>
              <a:buFont typeface="+mj-lt"/>
              <a:buAutoNum type="arabicPeriod"/>
            </a:pPr>
            <a:r>
              <a:rPr lang="en-US" sz="2800" dirty="0">
                <a:solidFill>
                  <a:schemeClr val="accent3">
                    <a:lumMod val="50000"/>
                  </a:schemeClr>
                </a:solidFill>
                <a:latin typeface="Source Sans Pro" panose="020B0503030403020204" pitchFamily="34" charset="0"/>
                <a:ea typeface="Source Sans Pro" panose="020B0503030403020204" pitchFamily="34" charset="0"/>
              </a:rPr>
              <a:t>Mail the summary and the pledge forms to the processing center.</a:t>
            </a:r>
          </a:p>
        </p:txBody>
      </p:sp>
    </p:spTree>
    <p:extLst>
      <p:ext uri="{BB962C8B-B14F-4D97-AF65-F5344CB8AC3E}">
        <p14:creationId xmlns:p14="http://schemas.microsoft.com/office/powerpoint/2010/main" val="153512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descr="Local zones should update this slide with their own awards information.&#10;">
            <a:extLst>
              <a:ext uri="{FF2B5EF4-FFF2-40B4-BE49-F238E27FC236}">
                <a16:creationId xmlns:a16="http://schemas.microsoft.com/office/drawing/2014/main" id="{214FA9F1-B8BD-715C-EBC2-EB8D7631444A}"/>
              </a:ext>
            </a:extLst>
          </p:cNvPr>
          <p:cNvSpPr>
            <a:spLocks noGrp="1"/>
          </p:cNvSpPr>
          <p:nvPr>
            <p:ph type="title"/>
          </p:nvPr>
        </p:nvSpPr>
        <p:spPr>
          <a:xfrm>
            <a:off x="381001" y="417206"/>
            <a:ext cx="11074400" cy="853182"/>
          </a:xfrm>
        </p:spPr>
        <p:txBody>
          <a:bodyPr/>
          <a:lstStyle/>
          <a:p>
            <a:r>
              <a:rPr lang="en-US" b="1" dirty="0">
                <a:latin typeface="Source Sans Pro" panose="020B0503030403020204" pitchFamily="34" charset="0"/>
              </a:rPr>
              <a:t>Awards</a:t>
            </a:r>
          </a:p>
        </p:txBody>
      </p:sp>
    </p:spTree>
    <p:extLst>
      <p:ext uri="{BB962C8B-B14F-4D97-AF65-F5344CB8AC3E}">
        <p14:creationId xmlns:p14="http://schemas.microsoft.com/office/powerpoint/2010/main" val="2550553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Campaign Close-Out Activities">
            <a:extLst>
              <a:ext uri="{FF2B5EF4-FFF2-40B4-BE49-F238E27FC236}">
                <a16:creationId xmlns:a16="http://schemas.microsoft.com/office/drawing/2014/main" id="{7E59FD80-13B3-37DC-18EF-1F841AA2A65C}"/>
              </a:ext>
            </a:extLst>
          </p:cNvPr>
          <p:cNvSpPr>
            <a:spLocks noGrp="1"/>
          </p:cNvSpPr>
          <p:nvPr>
            <p:ph type="ctrTitle"/>
          </p:nvPr>
        </p:nvSpPr>
        <p:spPr>
          <a:xfrm>
            <a:off x="252549" y="882317"/>
            <a:ext cx="7169562" cy="1195206"/>
          </a:xfrm>
        </p:spPr>
        <p:txBody>
          <a:bodyPr>
            <a:noAutofit/>
          </a:bodyPr>
          <a:lstStyle/>
          <a:p>
            <a:r>
              <a:rPr lang="en-US" sz="4800" dirty="0"/>
              <a:t>Campaign Close-Out Activities</a:t>
            </a:r>
          </a:p>
        </p:txBody>
      </p:sp>
      <p:sp>
        <p:nvSpPr>
          <p:cNvPr id="2" name="TextBox 1" descr="Submit Final Paper Pledge Forms&#10;Report to Leadership &#10;Awards and Recognition&#10;Continuity&#10;Feedback ">
            <a:extLst>
              <a:ext uri="{FF2B5EF4-FFF2-40B4-BE49-F238E27FC236}">
                <a16:creationId xmlns:a16="http://schemas.microsoft.com/office/drawing/2014/main" id="{01B8EC3A-CECE-BECC-F580-B2CD275CDFD3}"/>
              </a:ext>
            </a:extLst>
          </p:cNvPr>
          <p:cNvSpPr txBox="1"/>
          <p:nvPr/>
        </p:nvSpPr>
        <p:spPr>
          <a:xfrm>
            <a:off x="252549" y="2446491"/>
            <a:ext cx="699103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uk-UA"/>
            </a:defPPr>
            <a:lvl1pPr marL="514350" indent="-514350">
              <a:spcAft>
                <a:spcPts val="1200"/>
              </a:spcAft>
              <a:buFont typeface="+mj-lt"/>
              <a:buAutoNum type="arabicPeriod"/>
              <a:defRPr sz="2800">
                <a:solidFill>
                  <a:schemeClr val="accent3">
                    <a:lumMod val="50000"/>
                  </a:schemeClr>
                </a:solidFill>
                <a:latin typeface="Source Sans Pro" panose="020B0503030403020204" pitchFamily="34" charset="0"/>
                <a:ea typeface="Source Sans Pro" panose="020B0503030403020204" pitchFamily="34" charset="0"/>
              </a:defRPr>
            </a:lvl1pPr>
          </a:lstStyle>
          <a:p>
            <a:r>
              <a:rPr lang="en-US" dirty="0">
                <a:solidFill>
                  <a:schemeClr val="bg1"/>
                </a:solidFill>
              </a:rPr>
              <a:t>Submit Final Paper Pledge Forms</a:t>
            </a:r>
          </a:p>
          <a:p>
            <a:r>
              <a:rPr lang="en-US" dirty="0">
                <a:solidFill>
                  <a:schemeClr val="bg1"/>
                </a:solidFill>
              </a:rPr>
              <a:t>Report to Leadership </a:t>
            </a:r>
          </a:p>
          <a:p>
            <a:r>
              <a:rPr lang="en-US" dirty="0">
                <a:solidFill>
                  <a:schemeClr val="bg1"/>
                </a:solidFill>
              </a:rPr>
              <a:t>Awards and Recognition</a:t>
            </a:r>
          </a:p>
          <a:p>
            <a:r>
              <a:rPr lang="en-US" dirty="0">
                <a:solidFill>
                  <a:schemeClr val="bg1"/>
                </a:solidFill>
              </a:rPr>
              <a:t>Continuity</a:t>
            </a:r>
          </a:p>
          <a:p>
            <a:r>
              <a:rPr lang="en-US" dirty="0">
                <a:solidFill>
                  <a:schemeClr val="bg1"/>
                </a:solidFill>
              </a:rPr>
              <a:t>Feedback </a:t>
            </a:r>
          </a:p>
        </p:txBody>
      </p:sp>
    </p:spTree>
    <p:extLst>
      <p:ext uri="{BB962C8B-B14F-4D97-AF65-F5344CB8AC3E}">
        <p14:creationId xmlns:p14="http://schemas.microsoft.com/office/powerpoint/2010/main" val="841803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TAY CONNECTED!">
            <a:extLst>
              <a:ext uri="{FF2B5EF4-FFF2-40B4-BE49-F238E27FC236}">
                <a16:creationId xmlns:a16="http://schemas.microsoft.com/office/drawing/2014/main" id="{776D6D41-3C7F-C39C-5BB7-DE51BB9F3D27}"/>
              </a:ext>
            </a:extLst>
          </p:cNvPr>
          <p:cNvSpPr>
            <a:spLocks noGrp="1"/>
          </p:cNvSpPr>
          <p:nvPr>
            <p:ph type="title"/>
          </p:nvPr>
        </p:nvSpPr>
        <p:spPr>
          <a:xfrm>
            <a:off x="456934" y="3782943"/>
            <a:ext cx="5119841" cy="1325563"/>
          </a:xfrm>
        </p:spPr>
        <p:txBody>
          <a:bodyPr>
            <a:normAutofit/>
          </a:bodyPr>
          <a:lstStyle/>
          <a:p>
            <a:r>
              <a:rPr lang="en-US" dirty="0"/>
              <a:t>STAY CONNECTED!</a:t>
            </a:r>
          </a:p>
        </p:txBody>
      </p:sp>
      <p:pic>
        <p:nvPicPr>
          <p:cNvPr id="2" name="Picture 1" descr="facebook icon">
            <a:extLst>
              <a:ext uri="{FF2B5EF4-FFF2-40B4-BE49-F238E27FC236}">
                <a16:creationId xmlns:a16="http://schemas.microsoft.com/office/drawing/2014/main" id="{E0138F0C-C055-E79F-9963-E47A232C9C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5226" y="3349146"/>
            <a:ext cx="550280" cy="541953"/>
          </a:xfrm>
          <a:prstGeom prst="rect">
            <a:avLst/>
          </a:prstGeom>
        </p:spPr>
      </p:pic>
      <p:sp>
        <p:nvSpPr>
          <p:cNvPr id="3" name="TextBox 10" descr="[Facebook.com/localCFC]&#10;">
            <a:extLst>
              <a:ext uri="{FF2B5EF4-FFF2-40B4-BE49-F238E27FC236}">
                <a16:creationId xmlns:a16="http://schemas.microsoft.com/office/drawing/2014/main" id="{CD97281A-D36F-512F-129C-92E844541AD6}"/>
              </a:ext>
            </a:extLst>
          </p:cNvPr>
          <p:cNvSpPr txBox="1"/>
          <p:nvPr/>
        </p:nvSpPr>
        <p:spPr>
          <a:xfrm>
            <a:off x="7197648" y="3429000"/>
            <a:ext cx="3868838" cy="353943"/>
          </a:xfrm>
          <a:prstGeom prst="rect">
            <a:avLst/>
          </a:prstGeom>
          <a:noFill/>
        </p:spPr>
        <p:txBody>
          <a:bodyPr wrap="square" rtlCol="0">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r>
              <a:rPr lang="en-US" sz="1700" dirty="0">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[Facebook.com/</a:t>
            </a:r>
            <a:r>
              <a:rPr lang="en-US" sz="1700" dirty="0" err="1">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localCFC</a:t>
            </a:r>
            <a:r>
              <a:rPr lang="en-US" sz="1700" dirty="0">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a:t>
            </a:r>
          </a:p>
        </p:txBody>
      </p:sp>
      <p:pic>
        <p:nvPicPr>
          <p:cNvPr id="5" name="Picture 4" descr="twitter icon">
            <a:extLst>
              <a:ext uri="{FF2B5EF4-FFF2-40B4-BE49-F238E27FC236}">
                <a16:creationId xmlns:a16="http://schemas.microsoft.com/office/drawing/2014/main" id="{A9668876-8899-99AA-F238-BE164E915A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4961" y="3993501"/>
            <a:ext cx="547004" cy="550280"/>
          </a:xfrm>
          <a:prstGeom prst="rect">
            <a:avLst/>
          </a:prstGeom>
        </p:spPr>
      </p:pic>
      <p:sp>
        <p:nvSpPr>
          <p:cNvPr id="6" name="TextBox 12" descr="[Twitter.com/localCFC]&#10;">
            <a:extLst>
              <a:ext uri="{FF2B5EF4-FFF2-40B4-BE49-F238E27FC236}">
                <a16:creationId xmlns:a16="http://schemas.microsoft.com/office/drawing/2014/main" id="{96317995-C03F-58A5-08AF-80F0E2E7EDA5}"/>
              </a:ext>
            </a:extLst>
          </p:cNvPr>
          <p:cNvSpPr txBox="1"/>
          <p:nvPr/>
        </p:nvSpPr>
        <p:spPr>
          <a:xfrm>
            <a:off x="7193294" y="4091806"/>
            <a:ext cx="3505200" cy="353943"/>
          </a:xfrm>
          <a:prstGeom prst="rect">
            <a:avLst/>
          </a:prstGeom>
          <a:noFill/>
        </p:spPr>
        <p:txBody>
          <a:bodyPr wrap="square" rtlCol="0">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r>
              <a:rPr lang="en-US" sz="1700" dirty="0">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[Twitter.com/</a:t>
            </a:r>
            <a:r>
              <a:rPr lang="en-US" sz="1700" dirty="0" err="1">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localCFC</a:t>
            </a:r>
            <a:r>
              <a:rPr lang="en-US" sz="1700" dirty="0">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a:t>
            </a:r>
          </a:p>
        </p:txBody>
      </p:sp>
      <p:pic>
        <p:nvPicPr>
          <p:cNvPr id="7" name="Picture 6" descr="instagram icon">
            <a:extLst>
              <a:ext uri="{FF2B5EF4-FFF2-40B4-BE49-F238E27FC236}">
                <a16:creationId xmlns:a16="http://schemas.microsoft.com/office/drawing/2014/main" id="{A0CE8DD5-F3C9-81AB-9076-20FB43BA77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15015" y="4657449"/>
            <a:ext cx="550280" cy="535214"/>
          </a:xfrm>
          <a:prstGeom prst="rect">
            <a:avLst/>
          </a:prstGeom>
        </p:spPr>
      </p:pic>
      <p:sp>
        <p:nvSpPr>
          <p:cNvPr id="8" name="TextBox 10" descr="[Instagram.com/localCFC]&#10;">
            <a:extLst>
              <a:ext uri="{FF2B5EF4-FFF2-40B4-BE49-F238E27FC236}">
                <a16:creationId xmlns:a16="http://schemas.microsoft.com/office/drawing/2014/main" id="{B330DE84-B42B-1951-A725-8CC873FF6DAC}"/>
              </a:ext>
            </a:extLst>
          </p:cNvPr>
          <p:cNvSpPr txBox="1"/>
          <p:nvPr/>
        </p:nvSpPr>
        <p:spPr>
          <a:xfrm>
            <a:off x="7209070" y="4740098"/>
            <a:ext cx="3868838" cy="353943"/>
          </a:xfrm>
          <a:prstGeom prst="rect">
            <a:avLst/>
          </a:prstGeom>
          <a:noFill/>
        </p:spPr>
        <p:txBody>
          <a:bodyPr wrap="square" rtlCol="0">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r>
              <a:rPr lang="en-US" sz="1700" dirty="0">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[Instagram.com/</a:t>
            </a:r>
            <a:r>
              <a:rPr lang="en-US" sz="1700" dirty="0" err="1">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localCFC</a:t>
            </a:r>
            <a:r>
              <a:rPr lang="en-US" sz="1700" dirty="0">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a:t>
            </a:r>
          </a:p>
        </p:txBody>
      </p:sp>
      <p:pic>
        <p:nvPicPr>
          <p:cNvPr id="9" name="Picture 8" descr="linkedin icon">
            <a:extLst>
              <a:ext uri="{FF2B5EF4-FFF2-40B4-BE49-F238E27FC236}">
                <a16:creationId xmlns:a16="http://schemas.microsoft.com/office/drawing/2014/main" id="{11948237-9973-2566-4CD0-C652C208E2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14961" y="5304599"/>
            <a:ext cx="549616" cy="550280"/>
          </a:xfrm>
          <a:prstGeom prst="rect">
            <a:avLst/>
          </a:prstGeom>
        </p:spPr>
      </p:pic>
      <p:sp>
        <p:nvSpPr>
          <p:cNvPr id="10" name="TextBox 9" descr="[LinkedIn.com/localCFC]&#10;">
            <a:extLst>
              <a:ext uri="{FF2B5EF4-FFF2-40B4-BE49-F238E27FC236}">
                <a16:creationId xmlns:a16="http://schemas.microsoft.com/office/drawing/2014/main" id="{85165135-133C-AF8D-9703-1E9EEAA02C7E}"/>
              </a:ext>
            </a:extLst>
          </p:cNvPr>
          <p:cNvSpPr txBox="1"/>
          <p:nvPr/>
        </p:nvSpPr>
        <p:spPr>
          <a:xfrm>
            <a:off x="7209070" y="5402904"/>
            <a:ext cx="3505200" cy="353943"/>
          </a:xfrm>
          <a:prstGeom prst="rect">
            <a:avLst/>
          </a:prstGeom>
          <a:noFill/>
        </p:spPr>
        <p:txBody>
          <a:bodyPr wrap="square" rtlCol="0">
            <a:spAutoFit/>
          </a:bodyPr>
          <a:lstStyle>
            <a:defPPr>
              <a:defRPr lang="uk-UA"/>
            </a:defPPr>
            <a:lvl1pPr marL="0" algn="l" defTabSz="767905" rtl="0" eaLnBrk="1" latinLnBrk="0" hangingPunct="1">
              <a:defRPr sz="1512" kern="1200">
                <a:solidFill>
                  <a:schemeClr val="tx1"/>
                </a:solidFill>
                <a:latin typeface="+mn-lt"/>
                <a:ea typeface="+mn-ea"/>
                <a:cs typeface="+mn-cs"/>
              </a:defRPr>
            </a:lvl1pPr>
            <a:lvl2pPr marL="383953" algn="l" defTabSz="767905" rtl="0" eaLnBrk="1" latinLnBrk="0" hangingPunct="1">
              <a:defRPr sz="1512" kern="1200">
                <a:solidFill>
                  <a:schemeClr val="tx1"/>
                </a:solidFill>
                <a:latin typeface="+mn-lt"/>
                <a:ea typeface="+mn-ea"/>
                <a:cs typeface="+mn-cs"/>
              </a:defRPr>
            </a:lvl2pPr>
            <a:lvl3pPr marL="767905" algn="l" defTabSz="767905" rtl="0" eaLnBrk="1" latinLnBrk="0" hangingPunct="1">
              <a:defRPr sz="1512" kern="1200">
                <a:solidFill>
                  <a:schemeClr val="tx1"/>
                </a:solidFill>
                <a:latin typeface="+mn-lt"/>
                <a:ea typeface="+mn-ea"/>
                <a:cs typeface="+mn-cs"/>
              </a:defRPr>
            </a:lvl3pPr>
            <a:lvl4pPr marL="1151858" algn="l" defTabSz="767905" rtl="0" eaLnBrk="1" latinLnBrk="0" hangingPunct="1">
              <a:defRPr sz="1512" kern="1200">
                <a:solidFill>
                  <a:schemeClr val="tx1"/>
                </a:solidFill>
                <a:latin typeface="+mn-lt"/>
                <a:ea typeface="+mn-ea"/>
                <a:cs typeface="+mn-cs"/>
              </a:defRPr>
            </a:lvl4pPr>
            <a:lvl5pPr marL="1535811" algn="l" defTabSz="767905" rtl="0" eaLnBrk="1" latinLnBrk="0" hangingPunct="1">
              <a:defRPr sz="1512" kern="1200">
                <a:solidFill>
                  <a:schemeClr val="tx1"/>
                </a:solidFill>
                <a:latin typeface="+mn-lt"/>
                <a:ea typeface="+mn-ea"/>
                <a:cs typeface="+mn-cs"/>
              </a:defRPr>
            </a:lvl5pPr>
            <a:lvl6pPr marL="1919764" algn="l" defTabSz="767905" rtl="0" eaLnBrk="1" latinLnBrk="0" hangingPunct="1">
              <a:defRPr sz="1512" kern="1200">
                <a:solidFill>
                  <a:schemeClr val="tx1"/>
                </a:solidFill>
                <a:latin typeface="+mn-lt"/>
                <a:ea typeface="+mn-ea"/>
                <a:cs typeface="+mn-cs"/>
              </a:defRPr>
            </a:lvl6pPr>
            <a:lvl7pPr marL="2303717" algn="l" defTabSz="767905" rtl="0" eaLnBrk="1" latinLnBrk="0" hangingPunct="1">
              <a:defRPr sz="1512" kern="1200">
                <a:solidFill>
                  <a:schemeClr val="tx1"/>
                </a:solidFill>
                <a:latin typeface="+mn-lt"/>
                <a:ea typeface="+mn-ea"/>
                <a:cs typeface="+mn-cs"/>
              </a:defRPr>
            </a:lvl7pPr>
            <a:lvl8pPr marL="2687670" algn="l" defTabSz="767905" rtl="0" eaLnBrk="1" latinLnBrk="0" hangingPunct="1">
              <a:defRPr sz="1512" kern="1200">
                <a:solidFill>
                  <a:schemeClr val="tx1"/>
                </a:solidFill>
                <a:latin typeface="+mn-lt"/>
                <a:ea typeface="+mn-ea"/>
                <a:cs typeface="+mn-cs"/>
              </a:defRPr>
            </a:lvl8pPr>
            <a:lvl9pPr marL="3071622" algn="l" defTabSz="767905" rtl="0" eaLnBrk="1" latinLnBrk="0" hangingPunct="1">
              <a:defRPr sz="1512" kern="1200">
                <a:solidFill>
                  <a:schemeClr val="tx1"/>
                </a:solidFill>
                <a:latin typeface="+mn-lt"/>
                <a:ea typeface="+mn-ea"/>
                <a:cs typeface="+mn-cs"/>
              </a:defRPr>
            </a:lvl9pPr>
          </a:lstStyle>
          <a:p>
            <a:r>
              <a:rPr lang="en-US" sz="1700" dirty="0">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[LinkedIn.com/</a:t>
            </a:r>
            <a:r>
              <a:rPr lang="en-US" sz="1700" dirty="0" err="1">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localCFC</a:t>
            </a:r>
            <a:r>
              <a:rPr lang="en-US" sz="1700" dirty="0">
                <a:solidFill>
                  <a:schemeClr val="accent3">
                    <a:lumMod val="50000"/>
                  </a:schemeClr>
                </a:solidFill>
                <a:latin typeface="Source Sans Pro" panose="020B0503030403020204" pitchFamily="34" charset="0"/>
                <a:ea typeface="Source Sans Pro" panose="020B0503030403020204" pitchFamily="34" charset="0"/>
                <a:cs typeface="Open Sans" panose="020B0606030504020204" pitchFamily="34" charset="0"/>
              </a:rPr>
              <a:t>]</a:t>
            </a:r>
          </a:p>
        </p:txBody>
      </p:sp>
    </p:spTree>
    <p:extLst>
      <p:ext uri="{BB962C8B-B14F-4D97-AF65-F5344CB8AC3E}">
        <p14:creationId xmlns:p14="http://schemas.microsoft.com/office/powerpoint/2010/main" val="511094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Questions?">
            <a:extLst>
              <a:ext uri="{FF2B5EF4-FFF2-40B4-BE49-F238E27FC236}">
                <a16:creationId xmlns:a16="http://schemas.microsoft.com/office/drawing/2014/main" id="{9E203968-EDF0-66A2-4B38-F6DD95FA370D}"/>
              </a:ext>
            </a:extLst>
          </p:cNvPr>
          <p:cNvSpPr>
            <a:spLocks noGrp="1"/>
          </p:cNvSpPr>
          <p:nvPr>
            <p:ph type="title"/>
          </p:nvPr>
        </p:nvSpPr>
        <p:spPr>
          <a:xfrm>
            <a:off x="558800" y="1992120"/>
            <a:ext cx="11074400" cy="1915140"/>
          </a:xfrm>
        </p:spPr>
        <p:txBody>
          <a:bodyPr/>
          <a:lstStyle/>
          <a:p>
            <a:pPr algn="ctr"/>
            <a:r>
              <a:rPr lang="en-US" sz="11500" b="1" dirty="0">
                <a:latin typeface="Source Sans Pro" panose="020B0503030403020204" pitchFamily="34" charset="0"/>
                <a:ea typeface="Source Sans Pro" panose="020B0503030403020204" pitchFamily="34" charset="0"/>
              </a:rPr>
              <a:t>Questions?</a:t>
            </a:r>
          </a:p>
        </p:txBody>
      </p:sp>
    </p:spTree>
    <p:extLst>
      <p:ext uri="{BB962C8B-B14F-4D97-AF65-F5344CB8AC3E}">
        <p14:creationId xmlns:p14="http://schemas.microsoft.com/office/powerpoint/2010/main" val="41128607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7AB6-DBEE-8B03-A937-2509F1BA27FE}"/>
              </a:ext>
            </a:extLst>
          </p:cNvPr>
          <p:cNvSpPr>
            <a:spLocks noGrp="1"/>
          </p:cNvSpPr>
          <p:nvPr>
            <p:ph type="title"/>
          </p:nvPr>
        </p:nvSpPr>
        <p:spPr>
          <a:xfrm>
            <a:off x="0" y="0"/>
            <a:ext cx="5378116" cy="6857999"/>
          </a:xfrm>
          <a:solidFill>
            <a:srgbClr val="003479"/>
          </a:solidFill>
        </p:spPr>
        <p:txBody>
          <a:bodyPr/>
          <a:lstStyle/>
          <a:p>
            <a:pPr algn="ctr"/>
            <a:r>
              <a:rPr lang="en-US" b="1" dirty="0">
                <a:solidFill>
                  <a:schemeClr val="bg1"/>
                </a:solidFill>
              </a:rPr>
              <a:t>What’s Your Impact?</a:t>
            </a:r>
          </a:p>
        </p:txBody>
      </p:sp>
      <p:pic>
        <p:nvPicPr>
          <p:cNvPr id="4" name="Picture 3" descr="2024 CFC Cause Areas&#10;&#10;2024 CFC Cause Areas&#10;&#10;CFC highlights 14 different cause areas for 2024." title="2024 CFC Cause Areas">
            <a:extLst>
              <a:ext uri="{FF2B5EF4-FFF2-40B4-BE49-F238E27FC236}">
                <a16:creationId xmlns:a16="http://schemas.microsoft.com/office/drawing/2014/main" id="{4AA6976B-081D-4EA1-F2BE-818321BA711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582653" y="84224"/>
            <a:ext cx="6332621" cy="5907505"/>
          </a:xfrm>
          <a:prstGeom prst="rect">
            <a:avLst/>
          </a:prstGeom>
        </p:spPr>
      </p:pic>
    </p:spTree>
    <p:extLst>
      <p:ext uri="{BB962C8B-B14F-4D97-AF65-F5344CB8AC3E}">
        <p14:creationId xmlns:p14="http://schemas.microsoft.com/office/powerpoint/2010/main" val="2068798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956D095-B903-AB71-0D48-49033B08DAAB}"/>
              </a:ext>
              <a:ext uri="{C183D7F6-B498-43B3-948B-1728B52AA6E4}">
                <adec:decorative xmlns:adec="http://schemas.microsoft.com/office/drawing/2017/decorative" val="1"/>
              </a:ext>
            </a:extLst>
          </p:cNvPr>
          <p:cNvSpPr/>
          <p:nvPr/>
        </p:nvSpPr>
        <p:spPr>
          <a:xfrm>
            <a:off x="3365" y="5162"/>
            <a:ext cx="12148866" cy="6843621"/>
          </a:xfrm>
          <a:prstGeom prst="rect">
            <a:avLst/>
          </a:prstGeom>
          <a:solidFill>
            <a:srgbClr val="00347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28B9403-5C40-75D3-04EC-933B0190F037}"/>
              </a:ext>
            </a:extLst>
          </p:cNvPr>
          <p:cNvSpPr>
            <a:spLocks noGrp="1"/>
          </p:cNvSpPr>
          <p:nvPr>
            <p:ph type="title"/>
          </p:nvPr>
        </p:nvSpPr>
        <p:spPr/>
        <p:txBody>
          <a:bodyPr/>
          <a:lstStyle/>
          <a:p>
            <a:r>
              <a:rPr lang="en-US" dirty="0"/>
              <a:t>14 Causes for 2024</a:t>
            </a:r>
          </a:p>
        </p:txBody>
      </p:sp>
      <p:pic>
        <p:nvPicPr>
          <p:cNvPr id="14" name="Picture 13" descr="Construction worker looking at roof framing." title="CFC Give Shelter">
            <a:extLst>
              <a:ext uri="{FF2B5EF4-FFF2-40B4-BE49-F238E27FC236}">
                <a16:creationId xmlns:a16="http://schemas.microsoft.com/office/drawing/2014/main" id="{5BD13DAD-D28A-6AC3-5943-196D79A234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1051" y="161341"/>
            <a:ext cx="1883824" cy="1985771"/>
          </a:xfrm>
          <a:prstGeom prst="rect">
            <a:avLst/>
          </a:prstGeom>
          <a:ln>
            <a:solidFill>
              <a:srgbClr val="BC2E46"/>
            </a:solidFill>
          </a:ln>
        </p:spPr>
      </p:pic>
      <p:pic>
        <p:nvPicPr>
          <p:cNvPr id="16" name="Picture 15" descr="Child blowing on flower" title="CFC Give Stability">
            <a:extLst>
              <a:ext uri="{FF2B5EF4-FFF2-40B4-BE49-F238E27FC236}">
                <a16:creationId xmlns:a16="http://schemas.microsoft.com/office/drawing/2014/main" id="{47B978AC-21DD-D3F3-3A1C-592507A091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84326" y="163901"/>
            <a:ext cx="2012281" cy="1986954"/>
          </a:xfrm>
          <a:prstGeom prst="rect">
            <a:avLst/>
          </a:prstGeom>
          <a:ln>
            <a:solidFill>
              <a:srgbClr val="BC2E46"/>
            </a:solidFill>
          </a:ln>
        </p:spPr>
      </p:pic>
      <p:pic>
        <p:nvPicPr>
          <p:cNvPr id="7" name="Picture 6" descr="Fire rescue worker" title="CFC Give Help">
            <a:extLst>
              <a:ext uri="{FF2B5EF4-FFF2-40B4-BE49-F238E27FC236}">
                <a16:creationId xmlns:a16="http://schemas.microsoft.com/office/drawing/2014/main" id="{95A13047-E6CF-5AE2-4692-9293EEF511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45013" y="163901"/>
            <a:ext cx="2030084" cy="2001331"/>
          </a:xfrm>
          <a:prstGeom prst="rect">
            <a:avLst/>
          </a:prstGeom>
          <a:ln>
            <a:solidFill>
              <a:srgbClr val="BC2E46"/>
            </a:solidFill>
          </a:ln>
        </p:spPr>
      </p:pic>
      <p:pic>
        <p:nvPicPr>
          <p:cNvPr id="9" name="Picture 8" descr="Child painting a rainbow on a window glass" title="CFC Give Inspiration">
            <a:extLst>
              <a:ext uri="{FF2B5EF4-FFF2-40B4-BE49-F238E27FC236}">
                <a16:creationId xmlns:a16="http://schemas.microsoft.com/office/drawing/2014/main" id="{C709B904-F866-08D9-2D45-DAED052C90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75687" y="163115"/>
            <a:ext cx="2077715" cy="1993649"/>
          </a:xfrm>
          <a:prstGeom prst="rect">
            <a:avLst/>
          </a:prstGeom>
          <a:ln>
            <a:solidFill>
              <a:srgbClr val="BC2E46"/>
            </a:solidFill>
          </a:ln>
        </p:spPr>
      </p:pic>
      <p:pic>
        <p:nvPicPr>
          <p:cNvPr id="10" name="Picture 9" descr="People reviewing legal papers" title="CFC Give Justice">
            <a:extLst>
              <a:ext uri="{FF2B5EF4-FFF2-40B4-BE49-F238E27FC236}">
                <a16:creationId xmlns:a16="http://schemas.microsoft.com/office/drawing/2014/main" id="{8D2451CD-F68F-AC78-7BC3-A661811A39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537645" y="165675"/>
            <a:ext cx="1992270" cy="1988331"/>
          </a:xfrm>
          <a:prstGeom prst="rect">
            <a:avLst/>
          </a:prstGeom>
          <a:ln>
            <a:solidFill>
              <a:srgbClr val="BC2E46"/>
            </a:solidFill>
          </a:ln>
        </p:spPr>
      </p:pic>
      <p:pic>
        <p:nvPicPr>
          <p:cNvPr id="2" name="Picture 1" descr="Two ladies gardening" title="CFC Give Community">
            <a:extLst>
              <a:ext uri="{FF2B5EF4-FFF2-40B4-BE49-F238E27FC236}">
                <a16:creationId xmlns:a16="http://schemas.microsoft.com/office/drawing/2014/main" id="{F22D9F9B-E9D7-A197-69FD-2B0BE558D1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4044" y="2346896"/>
            <a:ext cx="1876072" cy="2076959"/>
          </a:xfrm>
          <a:prstGeom prst="rect">
            <a:avLst/>
          </a:prstGeom>
          <a:ln>
            <a:solidFill>
              <a:srgbClr val="BC2E46"/>
            </a:solidFill>
          </a:ln>
        </p:spPr>
      </p:pic>
      <p:pic>
        <p:nvPicPr>
          <p:cNvPr id="12" name="Picture 11" descr="Volunteers serving food" title="CFC Give Nourishment">
            <a:extLst>
              <a:ext uri="{FF2B5EF4-FFF2-40B4-BE49-F238E27FC236}">
                <a16:creationId xmlns:a16="http://schemas.microsoft.com/office/drawing/2014/main" id="{1CE6CD63-ADDD-B19A-2A77-10C9A0BC6EF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53844" y="2346477"/>
            <a:ext cx="2040763" cy="2077411"/>
          </a:xfrm>
          <a:prstGeom prst="rect">
            <a:avLst/>
          </a:prstGeom>
          <a:ln>
            <a:solidFill>
              <a:srgbClr val="BC2E46"/>
            </a:solidFill>
          </a:ln>
        </p:spPr>
      </p:pic>
      <p:pic>
        <p:nvPicPr>
          <p:cNvPr id="15" name="Picture 14" descr="Military man being hugged by children" title="CFC Give Support">
            <a:extLst>
              <a:ext uri="{FF2B5EF4-FFF2-40B4-BE49-F238E27FC236}">
                <a16:creationId xmlns:a16="http://schemas.microsoft.com/office/drawing/2014/main" id="{42DB7408-4F28-5714-4E4E-8D1C55CE61F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045017" y="2334884"/>
            <a:ext cx="2044462" cy="2101971"/>
          </a:xfrm>
          <a:prstGeom prst="rect">
            <a:avLst/>
          </a:prstGeom>
          <a:ln>
            <a:solidFill>
              <a:srgbClr val="BC2E46"/>
            </a:solidFill>
          </a:ln>
        </p:spPr>
      </p:pic>
      <p:pic>
        <p:nvPicPr>
          <p:cNvPr id="6" name="Picture 5" descr="Doctor reviewing chart with a patient" title="CFC Give Health">
            <a:extLst>
              <a:ext uri="{FF2B5EF4-FFF2-40B4-BE49-F238E27FC236}">
                <a16:creationId xmlns:a16="http://schemas.microsoft.com/office/drawing/2014/main" id="{09FA8BC7-EE1C-5E4D-A6CB-06834E85273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267477" y="2349957"/>
            <a:ext cx="2097796" cy="2083419"/>
          </a:xfrm>
          <a:prstGeom prst="rect">
            <a:avLst/>
          </a:prstGeom>
          <a:ln>
            <a:solidFill>
              <a:srgbClr val="BC2E46"/>
            </a:solidFill>
          </a:ln>
        </p:spPr>
      </p:pic>
      <p:pic>
        <p:nvPicPr>
          <p:cNvPr id="13" name="Picture 12" descr="Three children holding books" title="CFC Give Opportunity">
            <a:extLst>
              <a:ext uri="{FF2B5EF4-FFF2-40B4-BE49-F238E27FC236}">
                <a16:creationId xmlns:a16="http://schemas.microsoft.com/office/drawing/2014/main" id="{BF488860-D78E-C262-58B4-EFEEE619AB1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35675" y="2337838"/>
            <a:ext cx="2001329" cy="2073216"/>
          </a:xfrm>
          <a:prstGeom prst="rect">
            <a:avLst/>
          </a:prstGeom>
          <a:ln>
            <a:solidFill>
              <a:srgbClr val="BC2E46"/>
            </a:solidFill>
          </a:ln>
        </p:spPr>
      </p:pic>
      <p:pic>
        <p:nvPicPr>
          <p:cNvPr id="8" name="Picture 7" descr="Group of people having a meeting" title="CFC Give Hope">
            <a:extLst>
              <a:ext uri="{FF2B5EF4-FFF2-40B4-BE49-F238E27FC236}">
                <a16:creationId xmlns:a16="http://schemas.microsoft.com/office/drawing/2014/main" id="{E5384665-3FDC-2CB4-0F91-C085158B815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391" y="4564555"/>
            <a:ext cx="1886311" cy="2101972"/>
          </a:xfrm>
          <a:prstGeom prst="rect">
            <a:avLst/>
          </a:prstGeom>
          <a:ln>
            <a:solidFill>
              <a:srgbClr val="BC2E46"/>
            </a:solidFill>
          </a:ln>
        </p:spPr>
      </p:pic>
      <p:pic>
        <p:nvPicPr>
          <p:cNvPr id="5" name="Picture 4" descr="Person playing with a kitten" title="CFC Give Companionship">
            <a:extLst>
              <a:ext uri="{FF2B5EF4-FFF2-40B4-BE49-F238E27FC236}">
                <a16:creationId xmlns:a16="http://schemas.microsoft.com/office/drawing/2014/main" id="{4FD402A5-DF5F-471B-BB30-EBDAC65204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2882581" y="4563376"/>
            <a:ext cx="1972022" cy="2116350"/>
          </a:xfrm>
          <a:prstGeom prst="rect">
            <a:avLst/>
          </a:prstGeom>
          <a:ln>
            <a:solidFill>
              <a:srgbClr val="BC2E46"/>
            </a:solidFill>
          </a:ln>
        </p:spPr>
      </p:pic>
      <p:pic>
        <p:nvPicPr>
          <p:cNvPr id="4" name="Picture 3" descr="Perso holding hands in air toward the tree tops" title="CFC Give Conservation">
            <a:extLst>
              <a:ext uri="{FF2B5EF4-FFF2-40B4-BE49-F238E27FC236}">
                <a16:creationId xmlns:a16="http://schemas.microsoft.com/office/drawing/2014/main" id="{B61CF64F-96E2-33F2-E285-F4CF318D3E6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049545" y="4561011"/>
            <a:ext cx="2015708" cy="2116348"/>
          </a:xfrm>
          <a:prstGeom prst="rect">
            <a:avLst/>
          </a:prstGeom>
          <a:ln>
            <a:solidFill>
              <a:srgbClr val="BC2E46"/>
            </a:solidFill>
          </a:ln>
        </p:spPr>
      </p:pic>
      <p:pic>
        <p:nvPicPr>
          <p:cNvPr id="11" name="Picture 10" descr="Student carrying books on campus" title="CFC Give Knowledge">
            <a:extLst>
              <a:ext uri="{FF2B5EF4-FFF2-40B4-BE49-F238E27FC236}">
                <a16:creationId xmlns:a16="http://schemas.microsoft.com/office/drawing/2014/main" id="{C5558EA4-CE56-F8BB-8D06-C53AD516DD4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274652" y="4562389"/>
            <a:ext cx="2057923" cy="2116349"/>
          </a:xfrm>
          <a:prstGeom prst="rect">
            <a:avLst/>
          </a:prstGeom>
          <a:ln>
            <a:solidFill>
              <a:srgbClr val="BC2E46"/>
            </a:solidFill>
          </a:ln>
        </p:spPr>
      </p:pic>
      <p:pic>
        <p:nvPicPr>
          <p:cNvPr id="19" name="Picture 18" descr="A blue and red circle with white text&#10;CFC What's Your Impact seal" title="CFC What's Your Impact seal">
            <a:extLst>
              <a:ext uri="{FF2B5EF4-FFF2-40B4-BE49-F238E27FC236}">
                <a16:creationId xmlns:a16="http://schemas.microsoft.com/office/drawing/2014/main" id="{E78C780F-B2F7-FE43-B05E-B56E7CF5DCF7}"/>
              </a:ext>
            </a:extLst>
          </p:cNvPr>
          <p:cNvPicPr>
            <a:picLocks noChangeAspect="1"/>
          </p:cNvPicPr>
          <p:nvPr/>
        </p:nvPicPr>
        <p:blipFill>
          <a:blip r:embed="rId17"/>
          <a:stretch>
            <a:fillRect/>
          </a:stretch>
        </p:blipFill>
        <p:spPr>
          <a:xfrm>
            <a:off x="9535675" y="4561011"/>
            <a:ext cx="1998539" cy="2105516"/>
          </a:xfrm>
          <a:prstGeom prst="rect">
            <a:avLst/>
          </a:prstGeom>
        </p:spPr>
      </p:pic>
    </p:spTree>
    <p:extLst>
      <p:ext uri="{BB962C8B-B14F-4D97-AF65-F5344CB8AC3E}">
        <p14:creationId xmlns:p14="http://schemas.microsoft.com/office/powerpoint/2010/main" val="1073889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descr="4 Ways to Give">
            <a:extLst>
              <a:ext uri="{FF2B5EF4-FFF2-40B4-BE49-F238E27FC236}">
                <a16:creationId xmlns:a16="http://schemas.microsoft.com/office/drawing/2014/main" id="{AD95EA3A-4C18-7C18-1DC3-715CB1BBB830}"/>
              </a:ext>
            </a:extLst>
          </p:cNvPr>
          <p:cNvSpPr>
            <a:spLocks noGrp="1"/>
          </p:cNvSpPr>
          <p:nvPr>
            <p:ph type="title"/>
          </p:nvPr>
        </p:nvSpPr>
        <p:spPr>
          <a:xfrm>
            <a:off x="381001" y="417206"/>
            <a:ext cx="11074400" cy="853182"/>
          </a:xfrm>
        </p:spPr>
        <p:txBody>
          <a:bodyPr/>
          <a:lstStyle/>
          <a:p>
            <a:r>
              <a:rPr lang="en-US" b="1" dirty="0">
                <a:latin typeface="Source Sans Pro" panose="020B0503030403020204" pitchFamily="34" charset="0"/>
                <a:ea typeface="Source Sans Pro" panose="020B0503030403020204" pitchFamily="34" charset="0"/>
              </a:rPr>
              <a:t>4 Ways to Give – Online System</a:t>
            </a:r>
          </a:p>
        </p:txBody>
      </p:sp>
      <p:pic>
        <p:nvPicPr>
          <p:cNvPr id="4" name="Picture 3" descr="Laptop with the CFC logo on the screen&#10;">
            <a:extLst>
              <a:ext uri="{FF2B5EF4-FFF2-40B4-BE49-F238E27FC236}">
                <a16:creationId xmlns:a16="http://schemas.microsoft.com/office/drawing/2014/main" id="{AC4D2188-57D9-C5F6-4997-66C426E5040B}"/>
              </a:ext>
            </a:extLst>
          </p:cNvPr>
          <p:cNvPicPr>
            <a:picLocks noChangeAspect="1"/>
          </p:cNvPicPr>
          <p:nvPr/>
        </p:nvPicPr>
        <p:blipFill rotWithShape="1">
          <a:blip r:embed="rId3"/>
          <a:srcRect l="18716" t="7645" r="66662" b="80835"/>
          <a:stretch/>
        </p:blipFill>
        <p:spPr>
          <a:xfrm>
            <a:off x="130457" y="1279532"/>
            <a:ext cx="1699410" cy="1186778"/>
          </a:xfrm>
          <a:prstGeom prst="rect">
            <a:avLst/>
          </a:prstGeom>
        </p:spPr>
      </p:pic>
      <p:sp>
        <p:nvSpPr>
          <p:cNvPr id="9" name="TextBox 8" descr="Want the full range of giving options?&#10;Online Giving System: Visit GiveCFC.org and then click DONATE. &#10;">
            <a:extLst>
              <a:ext uri="{FF2B5EF4-FFF2-40B4-BE49-F238E27FC236}">
                <a16:creationId xmlns:a16="http://schemas.microsoft.com/office/drawing/2014/main" id="{2AE522AA-8B49-003F-2999-36EDCC05ED9C}"/>
              </a:ext>
            </a:extLst>
          </p:cNvPr>
          <p:cNvSpPr txBox="1"/>
          <p:nvPr/>
        </p:nvSpPr>
        <p:spPr>
          <a:xfrm>
            <a:off x="1829866" y="1488478"/>
            <a:ext cx="8968983"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Want the full range of giving options?</a:t>
            </a:r>
          </a:p>
          <a:p>
            <a:pPr algn="l"/>
            <a:r>
              <a:rPr lang="en-US" sz="2800" b="1" dirty="0">
                <a:solidFill>
                  <a:srgbClr val="003479"/>
                </a:solidFill>
                <a:latin typeface="Source Sans Pro" panose="020B0503030403020204" pitchFamily="34" charset="77"/>
              </a:rPr>
              <a:t>Online Giving System:</a:t>
            </a:r>
            <a:r>
              <a:rPr lang="en-US" b="1" dirty="0">
                <a:solidFill>
                  <a:srgbClr val="003479"/>
                </a:solidFill>
                <a:latin typeface="Source Sans Pro" panose="020B0503030403020204" pitchFamily="34" charset="77"/>
              </a:rPr>
              <a:t> </a:t>
            </a:r>
            <a:r>
              <a:rPr lang="en-US" sz="2000" dirty="0">
                <a:solidFill>
                  <a:schemeClr val="accent3">
                    <a:lumMod val="50000"/>
                  </a:schemeClr>
                </a:solidFill>
                <a:latin typeface="Source Sans Pro" panose="020B0503030403020204" pitchFamily="34" charset="77"/>
              </a:rPr>
              <a:t>Visit GiveCFC.org and then click DONATE. </a:t>
            </a:r>
            <a:endParaRPr lang="en-US" sz="1200" dirty="0">
              <a:solidFill>
                <a:schemeClr val="accent3">
                  <a:lumMod val="50000"/>
                </a:schemeClr>
              </a:solidFill>
              <a:latin typeface="Source Sans Pro" panose="020B0503030403020204" pitchFamily="34" charset="77"/>
            </a:endParaRPr>
          </a:p>
        </p:txBody>
      </p:sp>
      <p:pic>
        <p:nvPicPr>
          <p:cNvPr id="23" name="Picture 22" descr="Screenshot of the CFC website page showing how to Donate" title="Online Giving for the CFC">
            <a:extLst>
              <a:ext uri="{FF2B5EF4-FFF2-40B4-BE49-F238E27FC236}">
                <a16:creationId xmlns:a16="http://schemas.microsoft.com/office/drawing/2014/main" id="{6F635C36-B415-0A5B-AEF4-1A30B8E341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41695" y="2733766"/>
            <a:ext cx="6244283" cy="3707028"/>
          </a:xfrm>
          <a:prstGeom prst="rect">
            <a:avLst/>
          </a:prstGeom>
          <a:ln>
            <a:solidFill>
              <a:schemeClr val="tx1"/>
            </a:solidFill>
          </a:ln>
        </p:spPr>
      </p:pic>
    </p:spTree>
    <p:extLst>
      <p:ext uri="{BB962C8B-B14F-4D97-AF65-F5344CB8AC3E}">
        <p14:creationId xmlns:p14="http://schemas.microsoft.com/office/powerpoint/2010/main" val="32868855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descr="4 Ways to Give">
            <a:extLst>
              <a:ext uri="{FF2B5EF4-FFF2-40B4-BE49-F238E27FC236}">
                <a16:creationId xmlns:a16="http://schemas.microsoft.com/office/drawing/2014/main" id="{AD95EA3A-4C18-7C18-1DC3-715CB1BBB830}"/>
              </a:ext>
            </a:extLst>
          </p:cNvPr>
          <p:cNvSpPr>
            <a:spLocks noGrp="1"/>
          </p:cNvSpPr>
          <p:nvPr>
            <p:ph type="title"/>
          </p:nvPr>
        </p:nvSpPr>
        <p:spPr>
          <a:xfrm>
            <a:off x="381001" y="417206"/>
            <a:ext cx="11074400" cy="853182"/>
          </a:xfrm>
        </p:spPr>
        <p:txBody>
          <a:bodyPr/>
          <a:lstStyle/>
          <a:p>
            <a:r>
              <a:rPr lang="en-US" b="1" dirty="0">
                <a:latin typeface="Source Sans Pro" panose="020B0503030403020204" pitchFamily="34" charset="0"/>
                <a:ea typeface="Source Sans Pro" panose="020B0503030403020204" pitchFamily="34" charset="0"/>
              </a:rPr>
              <a:t>4 Ways to Give – Paper Pledge Form</a:t>
            </a:r>
          </a:p>
        </p:txBody>
      </p:sp>
      <p:pic>
        <p:nvPicPr>
          <p:cNvPr id="4" name="Picture 3" descr="Laptop with the CFC logo on the screen">
            <a:extLst>
              <a:ext uri="{FF2B5EF4-FFF2-40B4-BE49-F238E27FC236}">
                <a16:creationId xmlns:a16="http://schemas.microsoft.com/office/drawing/2014/main" id="{AC4D2188-57D9-C5F6-4997-66C426E5040B}"/>
              </a:ext>
            </a:extLst>
          </p:cNvPr>
          <p:cNvPicPr>
            <a:picLocks noChangeAspect="1"/>
          </p:cNvPicPr>
          <p:nvPr/>
        </p:nvPicPr>
        <p:blipFill rotWithShape="1">
          <a:blip r:embed="rId3"/>
          <a:srcRect l="18716" t="7645" r="66662" b="80835"/>
          <a:stretch/>
        </p:blipFill>
        <p:spPr>
          <a:xfrm>
            <a:off x="130456" y="1279532"/>
            <a:ext cx="1811239" cy="1186778"/>
          </a:xfrm>
          <a:prstGeom prst="rect">
            <a:avLst/>
          </a:prstGeom>
        </p:spPr>
      </p:pic>
      <p:sp>
        <p:nvSpPr>
          <p:cNvPr id="9" name="TextBox 8" descr="Want the full range of giving options?&#10;Online Giving System: Visit GiveCFC.org and then click DONATE. &#10;">
            <a:extLst>
              <a:ext uri="{FF2B5EF4-FFF2-40B4-BE49-F238E27FC236}">
                <a16:creationId xmlns:a16="http://schemas.microsoft.com/office/drawing/2014/main" id="{2AE522AA-8B49-003F-2999-36EDCC05ED9C}"/>
              </a:ext>
            </a:extLst>
          </p:cNvPr>
          <p:cNvSpPr txBox="1"/>
          <p:nvPr/>
        </p:nvSpPr>
        <p:spPr>
          <a:xfrm>
            <a:off x="1829866" y="1488478"/>
            <a:ext cx="8968983"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Want the full range of giving options?</a:t>
            </a:r>
          </a:p>
          <a:p>
            <a:pPr algn="l"/>
            <a:r>
              <a:rPr lang="en-US" sz="2800" b="1" dirty="0">
                <a:solidFill>
                  <a:srgbClr val="003479"/>
                </a:solidFill>
                <a:latin typeface="Source Sans Pro" panose="020B0503030403020204" pitchFamily="34" charset="77"/>
              </a:rPr>
              <a:t>Online Giving System:</a:t>
            </a:r>
            <a:r>
              <a:rPr lang="en-US" b="1" dirty="0">
                <a:solidFill>
                  <a:srgbClr val="003479"/>
                </a:solidFill>
                <a:latin typeface="Source Sans Pro" panose="020B0503030403020204" pitchFamily="34" charset="77"/>
              </a:rPr>
              <a:t> </a:t>
            </a:r>
            <a:r>
              <a:rPr lang="en-US" sz="2000" dirty="0">
                <a:solidFill>
                  <a:schemeClr val="accent3">
                    <a:lumMod val="50000"/>
                  </a:schemeClr>
                </a:solidFill>
                <a:latin typeface="Source Sans Pro" panose="020B0503030403020204" pitchFamily="34" charset="77"/>
              </a:rPr>
              <a:t>Visit GiveCFC.org and then click DONATE. </a:t>
            </a:r>
            <a:endParaRPr lang="en-US" sz="1200" dirty="0">
              <a:solidFill>
                <a:schemeClr val="accent3">
                  <a:lumMod val="50000"/>
                </a:schemeClr>
              </a:solidFill>
              <a:latin typeface="Source Sans Pro" panose="020B0503030403020204" pitchFamily="34" charset="77"/>
            </a:endParaRPr>
          </a:p>
        </p:txBody>
      </p:sp>
      <p:pic>
        <p:nvPicPr>
          <p:cNvPr id="14" name="Picture 13" descr="Pen filling out paper pledge form">
            <a:extLst>
              <a:ext uri="{FF2B5EF4-FFF2-40B4-BE49-F238E27FC236}">
                <a16:creationId xmlns:a16="http://schemas.microsoft.com/office/drawing/2014/main" id="{C0F0CAB0-534A-266A-EE14-188BC828F6A6}"/>
              </a:ext>
            </a:extLst>
          </p:cNvPr>
          <p:cNvPicPr>
            <a:picLocks noChangeAspect="1"/>
          </p:cNvPicPr>
          <p:nvPr/>
        </p:nvPicPr>
        <p:blipFill>
          <a:blip r:embed="rId4"/>
          <a:stretch>
            <a:fillRect/>
          </a:stretch>
        </p:blipFill>
        <p:spPr>
          <a:xfrm>
            <a:off x="1627706" y="2483938"/>
            <a:ext cx="1451098" cy="1537033"/>
          </a:xfrm>
          <a:prstGeom prst="rect">
            <a:avLst/>
          </a:prstGeom>
        </p:spPr>
      </p:pic>
      <p:sp>
        <p:nvSpPr>
          <p:cNvPr id="2" name="TextBox 1" descr="Don’t have access to technology at work?&#10;Paper Pledge Form: Ask us about getting a supply.  &#10;">
            <a:extLst>
              <a:ext uri="{FF2B5EF4-FFF2-40B4-BE49-F238E27FC236}">
                <a16:creationId xmlns:a16="http://schemas.microsoft.com/office/drawing/2014/main" id="{91263AEF-E66F-8E96-7DB0-310F34941435}"/>
              </a:ext>
            </a:extLst>
          </p:cNvPr>
          <p:cNvSpPr txBox="1"/>
          <p:nvPr/>
        </p:nvSpPr>
        <p:spPr>
          <a:xfrm>
            <a:off x="3078803" y="2765550"/>
            <a:ext cx="8594085"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Don’t have access to technology at work?</a:t>
            </a:r>
          </a:p>
          <a:p>
            <a:pPr algn="l"/>
            <a:r>
              <a:rPr lang="en-US" sz="2800" b="1" dirty="0">
                <a:solidFill>
                  <a:srgbClr val="003479"/>
                </a:solidFill>
                <a:latin typeface="Source Sans Pro" panose="020B0503030403020204" pitchFamily="34" charset="77"/>
              </a:rPr>
              <a:t>Paper Pledge Form: </a:t>
            </a:r>
            <a:r>
              <a:rPr lang="en-US" sz="2000" dirty="0">
                <a:solidFill>
                  <a:schemeClr val="accent3">
                    <a:lumMod val="50000"/>
                  </a:schemeClr>
                </a:solidFill>
                <a:latin typeface="Source Sans Pro" panose="020B0503030403020204" pitchFamily="34" charset="77"/>
              </a:rPr>
              <a:t>Ask us about getting a supply.  </a:t>
            </a:r>
            <a:endParaRPr lang="en-US" sz="1200" dirty="0">
              <a:solidFill>
                <a:schemeClr val="accent3">
                  <a:lumMod val="50000"/>
                </a:schemeClr>
              </a:solidFill>
              <a:latin typeface="Source Sans Pro" panose="020B0503030403020204" pitchFamily="34" charset="77"/>
            </a:endParaRPr>
          </a:p>
        </p:txBody>
      </p:sp>
      <p:pic>
        <p:nvPicPr>
          <p:cNvPr id="5" name="Picture 4" descr="Three easy steps on how ro give.&#10;Two federal workers smiling" title="Why give through the CFC?">
            <a:extLst>
              <a:ext uri="{FF2B5EF4-FFF2-40B4-BE49-F238E27FC236}">
                <a16:creationId xmlns:a16="http://schemas.microsoft.com/office/drawing/2014/main" id="{46D0FD71-C5ED-CDFC-43D4-8ED9D3FD11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75089" y="3845232"/>
            <a:ext cx="4086224" cy="2595562"/>
          </a:xfrm>
          <a:prstGeom prst="rect">
            <a:avLst/>
          </a:prstGeom>
          <a:ln>
            <a:solidFill>
              <a:schemeClr val="tx1"/>
            </a:solidFill>
          </a:ln>
        </p:spPr>
      </p:pic>
    </p:spTree>
    <p:extLst>
      <p:ext uri="{BB962C8B-B14F-4D97-AF65-F5344CB8AC3E}">
        <p14:creationId xmlns:p14="http://schemas.microsoft.com/office/powerpoint/2010/main" val="1063451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descr="4 Ways to Give">
            <a:extLst>
              <a:ext uri="{FF2B5EF4-FFF2-40B4-BE49-F238E27FC236}">
                <a16:creationId xmlns:a16="http://schemas.microsoft.com/office/drawing/2014/main" id="{AD95EA3A-4C18-7C18-1DC3-715CB1BBB830}"/>
              </a:ext>
            </a:extLst>
          </p:cNvPr>
          <p:cNvSpPr>
            <a:spLocks noGrp="1"/>
          </p:cNvSpPr>
          <p:nvPr>
            <p:ph type="title"/>
          </p:nvPr>
        </p:nvSpPr>
        <p:spPr>
          <a:xfrm>
            <a:off x="381001" y="417206"/>
            <a:ext cx="11074400" cy="853182"/>
          </a:xfrm>
        </p:spPr>
        <p:txBody>
          <a:bodyPr/>
          <a:lstStyle/>
          <a:p>
            <a:r>
              <a:rPr lang="en-US" b="1" dirty="0">
                <a:latin typeface="Source Sans Pro" panose="020B0503030403020204" pitchFamily="34" charset="0"/>
                <a:ea typeface="Source Sans Pro" panose="020B0503030403020204" pitchFamily="34" charset="0"/>
              </a:rPr>
              <a:t>4 Ways to Give – CFC Giving App</a:t>
            </a:r>
          </a:p>
        </p:txBody>
      </p:sp>
      <p:pic>
        <p:nvPicPr>
          <p:cNvPr id="4" name="Picture 3" descr="Laptop with the CFC logo on the screen" title="Give Online">
            <a:extLst>
              <a:ext uri="{FF2B5EF4-FFF2-40B4-BE49-F238E27FC236}">
                <a16:creationId xmlns:a16="http://schemas.microsoft.com/office/drawing/2014/main" id="{AC4D2188-57D9-C5F6-4997-66C426E5040B}"/>
              </a:ext>
            </a:extLst>
          </p:cNvPr>
          <p:cNvPicPr>
            <a:picLocks noChangeAspect="1"/>
          </p:cNvPicPr>
          <p:nvPr/>
        </p:nvPicPr>
        <p:blipFill rotWithShape="1">
          <a:blip r:embed="rId3"/>
          <a:srcRect l="18716" t="7645" r="66662" b="80835"/>
          <a:stretch/>
        </p:blipFill>
        <p:spPr>
          <a:xfrm>
            <a:off x="130456" y="1279532"/>
            <a:ext cx="1811239" cy="1186778"/>
          </a:xfrm>
          <a:prstGeom prst="rect">
            <a:avLst/>
          </a:prstGeom>
        </p:spPr>
      </p:pic>
      <p:sp>
        <p:nvSpPr>
          <p:cNvPr id="9" name="TextBox 8" descr="Want the full range of giving options?&#10;Online Giving System: Visit GiveCFC.org and then click DONATE. &#10;">
            <a:extLst>
              <a:ext uri="{FF2B5EF4-FFF2-40B4-BE49-F238E27FC236}">
                <a16:creationId xmlns:a16="http://schemas.microsoft.com/office/drawing/2014/main" id="{2AE522AA-8B49-003F-2999-36EDCC05ED9C}"/>
              </a:ext>
            </a:extLst>
          </p:cNvPr>
          <p:cNvSpPr txBox="1"/>
          <p:nvPr/>
        </p:nvSpPr>
        <p:spPr>
          <a:xfrm>
            <a:off x="1829866" y="1488478"/>
            <a:ext cx="8968983"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Want the full range of giving options?</a:t>
            </a:r>
          </a:p>
          <a:p>
            <a:pPr algn="l"/>
            <a:r>
              <a:rPr lang="en-US" sz="2800" b="1" dirty="0">
                <a:solidFill>
                  <a:srgbClr val="003479"/>
                </a:solidFill>
                <a:latin typeface="Source Sans Pro" panose="020B0503030403020204" pitchFamily="34" charset="77"/>
              </a:rPr>
              <a:t>Online Giving System:</a:t>
            </a:r>
            <a:r>
              <a:rPr lang="en-US" b="1" dirty="0">
                <a:solidFill>
                  <a:srgbClr val="003479"/>
                </a:solidFill>
                <a:latin typeface="Source Sans Pro" panose="020B0503030403020204" pitchFamily="34" charset="77"/>
              </a:rPr>
              <a:t> </a:t>
            </a:r>
            <a:r>
              <a:rPr lang="en-US" sz="2000" dirty="0">
                <a:solidFill>
                  <a:schemeClr val="accent3">
                    <a:lumMod val="50000"/>
                  </a:schemeClr>
                </a:solidFill>
                <a:latin typeface="Source Sans Pro" panose="020B0503030403020204" pitchFamily="34" charset="77"/>
              </a:rPr>
              <a:t>Visit GiveCFC.org and then click DONATE. </a:t>
            </a:r>
            <a:endParaRPr lang="en-US" sz="1200" dirty="0">
              <a:solidFill>
                <a:schemeClr val="accent3">
                  <a:lumMod val="50000"/>
                </a:schemeClr>
              </a:solidFill>
              <a:latin typeface="Source Sans Pro" panose="020B0503030403020204" pitchFamily="34" charset="77"/>
            </a:endParaRPr>
          </a:p>
        </p:txBody>
      </p:sp>
      <p:pic>
        <p:nvPicPr>
          <p:cNvPr id="14" name="Picture 13" descr="Graphic of pen and paper pledge form" title="Give with a paper pledge form">
            <a:extLst>
              <a:ext uri="{FF2B5EF4-FFF2-40B4-BE49-F238E27FC236}">
                <a16:creationId xmlns:a16="http://schemas.microsoft.com/office/drawing/2014/main" id="{C0F0CAB0-534A-266A-EE14-188BC828F6A6}"/>
              </a:ext>
            </a:extLst>
          </p:cNvPr>
          <p:cNvPicPr>
            <a:picLocks noChangeAspect="1"/>
          </p:cNvPicPr>
          <p:nvPr/>
        </p:nvPicPr>
        <p:blipFill>
          <a:blip r:embed="rId4"/>
          <a:stretch>
            <a:fillRect/>
          </a:stretch>
        </p:blipFill>
        <p:spPr>
          <a:xfrm>
            <a:off x="1627705" y="2483938"/>
            <a:ext cx="1711325" cy="1537033"/>
          </a:xfrm>
          <a:prstGeom prst="rect">
            <a:avLst/>
          </a:prstGeom>
        </p:spPr>
      </p:pic>
      <p:sp>
        <p:nvSpPr>
          <p:cNvPr id="2" name="TextBox 1" descr="Don’t have access to technology at work?&#10;Paper Pledge Form: Ask us about getting a supply.  &#10;">
            <a:extLst>
              <a:ext uri="{FF2B5EF4-FFF2-40B4-BE49-F238E27FC236}">
                <a16:creationId xmlns:a16="http://schemas.microsoft.com/office/drawing/2014/main" id="{91263AEF-E66F-8E96-7DB0-310F34941435}"/>
              </a:ext>
            </a:extLst>
          </p:cNvPr>
          <p:cNvSpPr txBox="1"/>
          <p:nvPr/>
        </p:nvSpPr>
        <p:spPr>
          <a:xfrm>
            <a:off x="3078802" y="2765550"/>
            <a:ext cx="8565631"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Don’t have access to technology at work?</a:t>
            </a:r>
          </a:p>
          <a:p>
            <a:pPr algn="l"/>
            <a:r>
              <a:rPr lang="en-US" sz="2800" b="1" dirty="0">
                <a:solidFill>
                  <a:srgbClr val="003479"/>
                </a:solidFill>
                <a:latin typeface="Source Sans Pro" panose="020B0503030403020204" pitchFamily="34" charset="77"/>
              </a:rPr>
              <a:t>Paper Pledge Form: </a:t>
            </a:r>
            <a:r>
              <a:rPr lang="en-US" sz="2000" dirty="0">
                <a:solidFill>
                  <a:schemeClr val="accent3">
                    <a:lumMod val="50000"/>
                  </a:schemeClr>
                </a:solidFill>
                <a:latin typeface="Source Sans Pro" panose="020B0503030403020204" pitchFamily="34" charset="77"/>
              </a:rPr>
              <a:t>Ask us about getting a supply.  </a:t>
            </a:r>
            <a:endParaRPr lang="en-US" sz="1200" dirty="0">
              <a:solidFill>
                <a:schemeClr val="accent3">
                  <a:lumMod val="50000"/>
                </a:schemeClr>
              </a:solidFill>
              <a:latin typeface="Source Sans Pro" panose="020B0503030403020204" pitchFamily="34" charset="77"/>
            </a:endParaRPr>
          </a:p>
        </p:txBody>
      </p:sp>
      <p:pic>
        <p:nvPicPr>
          <p:cNvPr id="20" name="Picture 19" descr="Graphic of a mobile device" title="Give for your mobile device">
            <a:extLst>
              <a:ext uri="{FF2B5EF4-FFF2-40B4-BE49-F238E27FC236}">
                <a16:creationId xmlns:a16="http://schemas.microsoft.com/office/drawing/2014/main" id="{2A6A0BE9-DA21-0870-C288-7727DA66C528}"/>
              </a:ext>
            </a:extLst>
          </p:cNvPr>
          <p:cNvPicPr>
            <a:picLocks noChangeAspect="1"/>
          </p:cNvPicPr>
          <p:nvPr/>
        </p:nvPicPr>
        <p:blipFill>
          <a:blip r:embed="rId5"/>
          <a:stretch>
            <a:fillRect/>
          </a:stretch>
        </p:blipFill>
        <p:spPr>
          <a:xfrm>
            <a:off x="3136312" y="4038599"/>
            <a:ext cx="762066" cy="1164437"/>
          </a:xfrm>
          <a:prstGeom prst="rect">
            <a:avLst/>
          </a:prstGeom>
        </p:spPr>
      </p:pic>
      <p:sp>
        <p:nvSpPr>
          <p:cNvPr id="18" name="TextBox 17" descr="Want to use your mobile device?&#10;CFC Giving App: Search for “CFC Giving” to download the app.  &#10;">
            <a:extLst>
              <a:ext uri="{FF2B5EF4-FFF2-40B4-BE49-F238E27FC236}">
                <a16:creationId xmlns:a16="http://schemas.microsoft.com/office/drawing/2014/main" id="{F828216D-FF22-892B-8700-93F4833AFC61}"/>
              </a:ext>
            </a:extLst>
          </p:cNvPr>
          <p:cNvSpPr txBox="1"/>
          <p:nvPr/>
        </p:nvSpPr>
        <p:spPr>
          <a:xfrm>
            <a:off x="4191001" y="4143763"/>
            <a:ext cx="7754566"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Want to use your mobile device?</a:t>
            </a:r>
          </a:p>
          <a:p>
            <a:pPr algn="l"/>
            <a:r>
              <a:rPr lang="en-US" sz="2800" b="1" dirty="0">
                <a:solidFill>
                  <a:srgbClr val="003479"/>
                </a:solidFill>
                <a:latin typeface="Source Sans Pro" panose="020B0503030403020204" pitchFamily="34" charset="77"/>
              </a:rPr>
              <a:t>CFC Giving App: </a:t>
            </a:r>
            <a:r>
              <a:rPr lang="en-US" sz="2000" dirty="0">
                <a:solidFill>
                  <a:schemeClr val="accent3">
                    <a:lumMod val="50000"/>
                  </a:schemeClr>
                </a:solidFill>
                <a:latin typeface="Source Sans Pro" panose="020B0503030403020204" pitchFamily="34" charset="77"/>
              </a:rPr>
              <a:t>Search for “CFC Giving” to download the app.  </a:t>
            </a:r>
            <a:endParaRPr lang="en-US" sz="1200" dirty="0">
              <a:solidFill>
                <a:schemeClr val="accent3">
                  <a:lumMod val="50000"/>
                </a:schemeClr>
              </a:solidFill>
              <a:latin typeface="Source Sans Pro" panose="020B0503030403020204" pitchFamily="34" charset="77"/>
            </a:endParaRPr>
          </a:p>
        </p:txBody>
      </p:sp>
    </p:spTree>
    <p:extLst>
      <p:ext uri="{BB962C8B-B14F-4D97-AF65-F5344CB8AC3E}">
        <p14:creationId xmlns:p14="http://schemas.microsoft.com/office/powerpoint/2010/main" val="2440198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descr="4 Ways to Give">
            <a:extLst>
              <a:ext uri="{FF2B5EF4-FFF2-40B4-BE49-F238E27FC236}">
                <a16:creationId xmlns:a16="http://schemas.microsoft.com/office/drawing/2014/main" id="{AD95EA3A-4C18-7C18-1DC3-715CB1BBB830}"/>
              </a:ext>
            </a:extLst>
          </p:cNvPr>
          <p:cNvSpPr>
            <a:spLocks noGrp="1"/>
          </p:cNvSpPr>
          <p:nvPr>
            <p:ph type="title"/>
          </p:nvPr>
        </p:nvSpPr>
        <p:spPr>
          <a:xfrm>
            <a:off x="381001" y="417206"/>
            <a:ext cx="11074400" cy="853182"/>
          </a:xfrm>
        </p:spPr>
        <p:txBody>
          <a:bodyPr/>
          <a:lstStyle/>
          <a:p>
            <a:r>
              <a:rPr lang="en-US" b="1" dirty="0">
                <a:latin typeface="Source Sans Pro" panose="020B0503030403020204" pitchFamily="34" charset="0"/>
                <a:ea typeface="Source Sans Pro" panose="020B0503030403020204" pitchFamily="34" charset="0"/>
              </a:rPr>
              <a:t>4 Ways to Give – Text to Donate</a:t>
            </a:r>
          </a:p>
        </p:txBody>
      </p:sp>
      <p:pic>
        <p:nvPicPr>
          <p:cNvPr id="4" name="Picture 3" descr="Clipart of a laptop with the CFC logo on the screen" title="Online Giving System">
            <a:extLst>
              <a:ext uri="{FF2B5EF4-FFF2-40B4-BE49-F238E27FC236}">
                <a16:creationId xmlns:a16="http://schemas.microsoft.com/office/drawing/2014/main" id="{AC4D2188-57D9-C5F6-4997-66C426E5040B}"/>
              </a:ext>
            </a:extLst>
          </p:cNvPr>
          <p:cNvPicPr>
            <a:picLocks noChangeAspect="1"/>
          </p:cNvPicPr>
          <p:nvPr/>
        </p:nvPicPr>
        <p:blipFill rotWithShape="1">
          <a:blip r:embed="rId3"/>
          <a:srcRect l="18716" t="7645" r="66662" b="80835"/>
          <a:stretch/>
        </p:blipFill>
        <p:spPr>
          <a:xfrm>
            <a:off x="130456" y="1279532"/>
            <a:ext cx="1811239" cy="1186778"/>
          </a:xfrm>
          <a:prstGeom prst="rect">
            <a:avLst/>
          </a:prstGeom>
        </p:spPr>
      </p:pic>
      <p:sp>
        <p:nvSpPr>
          <p:cNvPr id="9" name="TextBox 8" descr="Want the full range of giving options?&#10;Online Giving System: Visit GiveCFC.org and then click DONATE">
            <a:extLst>
              <a:ext uri="{FF2B5EF4-FFF2-40B4-BE49-F238E27FC236}">
                <a16:creationId xmlns:a16="http://schemas.microsoft.com/office/drawing/2014/main" id="{2AE522AA-8B49-003F-2999-36EDCC05ED9C}"/>
              </a:ext>
            </a:extLst>
          </p:cNvPr>
          <p:cNvSpPr txBox="1"/>
          <p:nvPr/>
        </p:nvSpPr>
        <p:spPr>
          <a:xfrm>
            <a:off x="1829866" y="1488478"/>
            <a:ext cx="8968983"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Want the full range of giving options?</a:t>
            </a:r>
          </a:p>
          <a:p>
            <a:pPr algn="l"/>
            <a:r>
              <a:rPr lang="en-US" sz="2800" b="1" dirty="0">
                <a:solidFill>
                  <a:srgbClr val="003479"/>
                </a:solidFill>
                <a:latin typeface="Source Sans Pro" panose="020B0503030403020204" pitchFamily="34" charset="77"/>
              </a:rPr>
              <a:t>Online Giving System:</a:t>
            </a:r>
            <a:r>
              <a:rPr lang="en-US" b="1" dirty="0">
                <a:solidFill>
                  <a:srgbClr val="003479"/>
                </a:solidFill>
                <a:latin typeface="Source Sans Pro" panose="020B0503030403020204" pitchFamily="34" charset="77"/>
              </a:rPr>
              <a:t> </a:t>
            </a:r>
            <a:r>
              <a:rPr lang="en-US" sz="2000" dirty="0">
                <a:solidFill>
                  <a:schemeClr val="accent3">
                    <a:lumMod val="50000"/>
                  </a:schemeClr>
                </a:solidFill>
                <a:latin typeface="Source Sans Pro" panose="020B0503030403020204" pitchFamily="34" charset="77"/>
              </a:rPr>
              <a:t>Visit GiveCFC.org and then click DONATE. </a:t>
            </a:r>
            <a:endParaRPr lang="en-US" sz="1200" dirty="0">
              <a:solidFill>
                <a:schemeClr val="accent3">
                  <a:lumMod val="50000"/>
                </a:schemeClr>
              </a:solidFill>
              <a:latin typeface="Source Sans Pro" panose="020B0503030403020204" pitchFamily="34" charset="77"/>
            </a:endParaRPr>
          </a:p>
        </p:txBody>
      </p:sp>
      <p:pic>
        <p:nvPicPr>
          <p:cNvPr id="14" name="Picture 13" descr="graphic of a Paper Pledge Form" title="Paper Pledge Form">
            <a:extLst>
              <a:ext uri="{FF2B5EF4-FFF2-40B4-BE49-F238E27FC236}">
                <a16:creationId xmlns:a16="http://schemas.microsoft.com/office/drawing/2014/main" id="{C0F0CAB0-534A-266A-EE14-188BC828F6A6}"/>
              </a:ext>
            </a:extLst>
          </p:cNvPr>
          <p:cNvPicPr>
            <a:picLocks noChangeAspect="1"/>
          </p:cNvPicPr>
          <p:nvPr/>
        </p:nvPicPr>
        <p:blipFill>
          <a:blip r:embed="rId4"/>
          <a:stretch>
            <a:fillRect/>
          </a:stretch>
        </p:blipFill>
        <p:spPr>
          <a:xfrm>
            <a:off x="1627705" y="2483938"/>
            <a:ext cx="1711325" cy="1537033"/>
          </a:xfrm>
          <a:prstGeom prst="rect">
            <a:avLst/>
          </a:prstGeom>
        </p:spPr>
      </p:pic>
      <p:sp>
        <p:nvSpPr>
          <p:cNvPr id="2" name="TextBox 1" descr="Don’t have access to technology at work?&#10;Paper Pledge Form: Ask us about getting a supply.  &#10;">
            <a:extLst>
              <a:ext uri="{FF2B5EF4-FFF2-40B4-BE49-F238E27FC236}">
                <a16:creationId xmlns:a16="http://schemas.microsoft.com/office/drawing/2014/main" id="{91263AEF-E66F-8E96-7DB0-310F34941435}"/>
              </a:ext>
            </a:extLst>
          </p:cNvPr>
          <p:cNvSpPr txBox="1"/>
          <p:nvPr/>
        </p:nvSpPr>
        <p:spPr>
          <a:xfrm>
            <a:off x="3078803" y="2765550"/>
            <a:ext cx="8736960"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Don’t have access to technology at work?</a:t>
            </a:r>
          </a:p>
          <a:p>
            <a:pPr algn="l"/>
            <a:r>
              <a:rPr lang="en-US" sz="2800" b="1" dirty="0">
                <a:solidFill>
                  <a:srgbClr val="003479"/>
                </a:solidFill>
                <a:latin typeface="Source Sans Pro" panose="020B0503030403020204" pitchFamily="34" charset="77"/>
              </a:rPr>
              <a:t>Paper Pledge Form: </a:t>
            </a:r>
            <a:r>
              <a:rPr lang="en-US" sz="2000" dirty="0">
                <a:solidFill>
                  <a:schemeClr val="accent3">
                    <a:lumMod val="50000"/>
                  </a:schemeClr>
                </a:solidFill>
                <a:latin typeface="Source Sans Pro" panose="020B0503030403020204" pitchFamily="34" charset="77"/>
              </a:rPr>
              <a:t>Ask us about getting a supply.  </a:t>
            </a:r>
            <a:endParaRPr lang="en-US" sz="1200" dirty="0">
              <a:solidFill>
                <a:schemeClr val="accent3">
                  <a:lumMod val="50000"/>
                </a:schemeClr>
              </a:solidFill>
              <a:latin typeface="Source Sans Pro" panose="020B0503030403020204" pitchFamily="34" charset="77"/>
            </a:endParaRPr>
          </a:p>
        </p:txBody>
      </p:sp>
      <p:pic>
        <p:nvPicPr>
          <p:cNvPr id="20" name="Picture 19" descr="Graphic of a mobile device" title="CFC Giving App">
            <a:extLst>
              <a:ext uri="{FF2B5EF4-FFF2-40B4-BE49-F238E27FC236}">
                <a16:creationId xmlns:a16="http://schemas.microsoft.com/office/drawing/2014/main" id="{2A6A0BE9-DA21-0870-C288-7727DA66C528}"/>
              </a:ext>
            </a:extLst>
          </p:cNvPr>
          <p:cNvPicPr>
            <a:picLocks noChangeAspect="1"/>
          </p:cNvPicPr>
          <p:nvPr/>
        </p:nvPicPr>
        <p:blipFill>
          <a:blip r:embed="rId5"/>
          <a:stretch>
            <a:fillRect/>
          </a:stretch>
        </p:blipFill>
        <p:spPr>
          <a:xfrm>
            <a:off x="3136312" y="4038599"/>
            <a:ext cx="762066" cy="1164437"/>
          </a:xfrm>
          <a:prstGeom prst="rect">
            <a:avLst/>
          </a:prstGeom>
        </p:spPr>
      </p:pic>
      <p:sp>
        <p:nvSpPr>
          <p:cNvPr id="18" name="TextBox 17" descr="Want to use your mobile device?&#10;CFC Giving App: Search for “CFC Giving” to download the app.  &#10;">
            <a:extLst>
              <a:ext uri="{FF2B5EF4-FFF2-40B4-BE49-F238E27FC236}">
                <a16:creationId xmlns:a16="http://schemas.microsoft.com/office/drawing/2014/main" id="{F828216D-FF22-892B-8700-93F4833AFC61}"/>
              </a:ext>
            </a:extLst>
          </p:cNvPr>
          <p:cNvSpPr txBox="1"/>
          <p:nvPr/>
        </p:nvSpPr>
        <p:spPr>
          <a:xfrm>
            <a:off x="4191000" y="4143763"/>
            <a:ext cx="7624763" cy="954107"/>
          </a:xfrm>
          <a:prstGeom prst="rect">
            <a:avLst/>
          </a:prstGeom>
          <a:noFill/>
        </p:spPr>
        <p:txBody>
          <a:bodyPr wrap="square">
            <a:spAutoFit/>
          </a:bodyPr>
          <a:lstStyle/>
          <a:p>
            <a:pPr algn="l"/>
            <a:r>
              <a:rPr lang="en-US" sz="2800" b="1" dirty="0">
                <a:solidFill>
                  <a:srgbClr val="AC1A2E"/>
                </a:solidFill>
                <a:latin typeface="Source Sans Pro" panose="020B0503030403020204" pitchFamily="34" charset="77"/>
              </a:rPr>
              <a:t>Want to use your mobile device?</a:t>
            </a:r>
          </a:p>
          <a:p>
            <a:pPr algn="l"/>
            <a:r>
              <a:rPr lang="en-US" sz="2800" b="1" dirty="0">
                <a:solidFill>
                  <a:srgbClr val="003479"/>
                </a:solidFill>
                <a:latin typeface="Source Sans Pro" panose="020B0503030403020204" pitchFamily="34" charset="77"/>
              </a:rPr>
              <a:t>CFC Giving App: </a:t>
            </a:r>
            <a:r>
              <a:rPr lang="en-US" sz="2000" dirty="0">
                <a:solidFill>
                  <a:schemeClr val="accent3">
                    <a:lumMod val="50000"/>
                  </a:schemeClr>
                </a:solidFill>
                <a:latin typeface="Source Sans Pro" panose="020B0503030403020204" pitchFamily="34" charset="77"/>
              </a:rPr>
              <a:t>Search for “CFC Giving” to download the app.  </a:t>
            </a:r>
            <a:endParaRPr lang="en-US" sz="1200" dirty="0">
              <a:solidFill>
                <a:schemeClr val="accent3">
                  <a:lumMod val="50000"/>
                </a:schemeClr>
              </a:solidFill>
              <a:latin typeface="Source Sans Pro" panose="020B0503030403020204" pitchFamily="34" charset="77"/>
            </a:endParaRPr>
          </a:p>
        </p:txBody>
      </p:sp>
      <p:pic>
        <p:nvPicPr>
          <p:cNvPr id="10" name="Picture 9" descr="Clipart of cellphone with text-to-donate" title="Text-to-Donate ">
            <a:extLst>
              <a:ext uri="{FF2B5EF4-FFF2-40B4-BE49-F238E27FC236}">
                <a16:creationId xmlns:a16="http://schemas.microsoft.com/office/drawing/2014/main" id="{ED8FCFFE-D60B-B595-1AD0-646F16D432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03055" y="5484400"/>
            <a:ext cx="1083345" cy="1119096"/>
          </a:xfrm>
          <a:prstGeom prst="rect">
            <a:avLst/>
          </a:prstGeom>
        </p:spPr>
      </p:pic>
      <p:sp>
        <p:nvSpPr>
          <p:cNvPr id="17" name="TextBox 16" descr="Want to make the quickest, onetime gift?&#10;Text-to-Donate  ">
            <a:extLst>
              <a:ext uri="{FF2B5EF4-FFF2-40B4-BE49-F238E27FC236}">
                <a16:creationId xmlns:a16="http://schemas.microsoft.com/office/drawing/2014/main" id="{86088999-877F-8209-5DB6-58F8561700B3}"/>
              </a:ext>
            </a:extLst>
          </p:cNvPr>
          <p:cNvSpPr txBox="1"/>
          <p:nvPr/>
        </p:nvSpPr>
        <p:spPr>
          <a:xfrm>
            <a:off x="5486400" y="5518292"/>
            <a:ext cx="6580093" cy="1261884"/>
          </a:xfrm>
          <a:prstGeom prst="rect">
            <a:avLst/>
          </a:prstGeom>
          <a:solidFill>
            <a:schemeClr val="bg1"/>
          </a:solidFill>
        </p:spPr>
        <p:txBody>
          <a:bodyPr wrap="square">
            <a:spAutoFit/>
          </a:bodyPr>
          <a:lstStyle/>
          <a:p>
            <a:pPr algn="l"/>
            <a:r>
              <a:rPr lang="en-US" sz="2800" b="1" dirty="0">
                <a:solidFill>
                  <a:srgbClr val="AC1A2E"/>
                </a:solidFill>
                <a:latin typeface="Source Sans Pro" panose="020B0503030403020204" pitchFamily="34" charset="77"/>
              </a:rPr>
              <a:t>Want to make the quickest, onetime gift?</a:t>
            </a:r>
          </a:p>
          <a:p>
            <a:pPr algn="l"/>
            <a:r>
              <a:rPr lang="en-US" sz="2800" b="1" dirty="0">
                <a:solidFill>
                  <a:srgbClr val="003479"/>
                </a:solidFill>
                <a:latin typeface="Source Sans Pro" panose="020B0503030403020204" pitchFamily="34" charset="77"/>
              </a:rPr>
              <a:t>Text-to-Donate </a:t>
            </a:r>
            <a:r>
              <a:rPr lang="en-US" b="1" dirty="0">
                <a:solidFill>
                  <a:srgbClr val="003479"/>
                </a:solidFill>
                <a:latin typeface="Source Sans Pro" panose="020B0503030403020204" pitchFamily="34" charset="77"/>
              </a:rPr>
              <a:t> </a:t>
            </a:r>
            <a:br>
              <a:rPr lang="en-US" dirty="0">
                <a:solidFill>
                  <a:srgbClr val="222222"/>
                </a:solidFill>
                <a:latin typeface="Source Sans Pro" panose="020B0503030403020204" pitchFamily="34" charset="77"/>
              </a:rPr>
            </a:br>
            <a:r>
              <a:rPr lang="en-US" sz="2000" dirty="0">
                <a:solidFill>
                  <a:schemeClr val="accent3">
                    <a:lumMod val="50000"/>
                  </a:schemeClr>
                </a:solidFill>
                <a:latin typeface="Source Sans Pro" panose="020B0503030403020204" pitchFamily="34" charset="77"/>
              </a:rPr>
              <a:t>  </a:t>
            </a:r>
            <a:endParaRPr lang="en-US" sz="1200" dirty="0">
              <a:solidFill>
                <a:schemeClr val="accent3">
                  <a:lumMod val="50000"/>
                </a:schemeClr>
              </a:solidFill>
              <a:latin typeface="Source Sans Pro" panose="020B0503030403020204" pitchFamily="34" charset="77"/>
            </a:endParaRPr>
          </a:p>
        </p:txBody>
      </p:sp>
    </p:spTree>
    <p:extLst>
      <p:ext uri="{BB962C8B-B14F-4D97-AF65-F5344CB8AC3E}">
        <p14:creationId xmlns:p14="http://schemas.microsoft.com/office/powerpoint/2010/main" val="1984870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hemeCFC2021">
  <a:themeElements>
    <a:clrScheme name="CFC">
      <a:dk1>
        <a:sysClr val="windowText" lastClr="000000"/>
      </a:dk1>
      <a:lt1>
        <a:srgbClr val="FFFFFF"/>
      </a:lt1>
      <a:dk2>
        <a:srgbClr val="003479"/>
      </a:dk2>
      <a:lt2>
        <a:srgbClr val="FFFFFF"/>
      </a:lt2>
      <a:accent1>
        <a:srgbClr val="003479"/>
      </a:accent1>
      <a:accent2>
        <a:srgbClr val="AC1A2F"/>
      </a:accent2>
      <a:accent3>
        <a:srgbClr val="58595B"/>
      </a:accent3>
      <a:accent4>
        <a:srgbClr val="003479"/>
      </a:accent4>
      <a:accent5>
        <a:srgbClr val="AC1A2F"/>
      </a:accent5>
      <a:accent6>
        <a:srgbClr val="58595B"/>
      </a:accent6>
      <a:hlink>
        <a:srgbClr val="003479"/>
      </a:hlink>
      <a:folHlink>
        <a:srgbClr val="003479"/>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508-2021-CFC-PowerPoint-Template-16-9" id="{53C08B70-1A43-455F-B668-8B8448B4C4C8}" vid="{C496710B-E861-4666-B0C7-3461BE1D57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35D00E07123C4CB9726F71C9D9832D" ma:contentTypeVersion="18" ma:contentTypeDescription="Create a new document." ma:contentTypeScope="" ma:versionID="26f0d00a8a2f7242df92e5977ba5e727">
  <xsd:schema xmlns:xsd="http://www.w3.org/2001/XMLSchema" xmlns:xs="http://www.w3.org/2001/XMLSchema" xmlns:p="http://schemas.microsoft.com/office/2006/metadata/properties" xmlns:ns2="89d82ca0-858d-4636-a21b-636ba3472196" xmlns:ns3="deab88ba-16a6-4027-9999-3aac79529d4e" targetNamespace="http://schemas.microsoft.com/office/2006/metadata/properties" ma:root="true" ma:fieldsID="f5812700e398dd38c443223c164c9bc1" ns2:_="" ns3:_="">
    <xsd:import namespace="89d82ca0-858d-4636-a21b-636ba3472196"/>
    <xsd:import namespace="deab88ba-16a6-4027-9999-3aac79529d4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82ca0-858d-4636-a21b-636ba34721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cc3a38-7b5e-48d3-9138-173a8d0869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ab88ba-16a6-4027-9999-3aac79529d4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9a325b7e-0b80-4a63-8dcf-aa1ee425a6d8}" ma:internalName="TaxCatchAll" ma:showField="CatchAllData" ma:web="deab88ba-16a6-4027-9999-3aac79529d4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eab88ba-16a6-4027-9999-3aac79529d4e" xsi:nil="true"/>
    <lcf76f155ced4ddcb4097134ff3c332f xmlns="89d82ca0-858d-4636-a21b-636ba347219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B2563AB-626E-4A0C-9262-F915AB5A4211}">
  <ds:schemaRefs>
    <ds:schemaRef ds:uri="89d82ca0-858d-4636-a21b-636ba3472196"/>
    <ds:schemaRef ds:uri="deab88ba-16a6-4027-9999-3aac79529d4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305B3FE-D2F6-49CF-A5CA-E8CF3F98B23A}">
  <ds:schemaRefs>
    <ds:schemaRef ds:uri="http://schemas.microsoft.com/sharepoint/v3/contenttype/forms"/>
  </ds:schemaRefs>
</ds:datastoreItem>
</file>

<file path=customXml/itemProps3.xml><?xml version="1.0" encoding="utf-8"?>
<ds:datastoreItem xmlns:ds="http://schemas.openxmlformats.org/officeDocument/2006/customXml" ds:itemID="{6B0F6B13-1937-4E49-996A-50AF59B051A6}">
  <ds:schemaRefs>
    <ds:schemaRef ds:uri="89d82ca0-858d-4636-a21b-636ba3472196"/>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deab88ba-16a6-4027-9999-3aac79529d4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2022-CFC-PowerPoint-Template-16-9 (1)</Template>
  <TotalTime>0</TotalTime>
  <Words>5207</Words>
  <Application>Microsoft Office PowerPoint</Application>
  <PresentationFormat>Widescreen</PresentationFormat>
  <Paragraphs>259</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Open Sans Regular</vt:lpstr>
      <vt:lpstr>Calibri</vt:lpstr>
      <vt:lpstr>Source Sans Pro</vt:lpstr>
      <vt:lpstr>ThemeCFC2021</vt:lpstr>
      <vt:lpstr>Welcome to the 2024 CFC!</vt:lpstr>
      <vt:lpstr>The CFC is…</vt:lpstr>
      <vt:lpstr>How the  CFC works:</vt:lpstr>
      <vt:lpstr>What’s Your Impact?</vt:lpstr>
      <vt:lpstr>14 Causes for 2024</vt:lpstr>
      <vt:lpstr>4 Ways to Give – Online System</vt:lpstr>
      <vt:lpstr>4 Ways to Give – Paper Pledge Form</vt:lpstr>
      <vt:lpstr>4 Ways to Give – CFC Giving App</vt:lpstr>
      <vt:lpstr>4 Ways to Give – Text to Donate</vt:lpstr>
      <vt:lpstr>Support Your Fundraising Goals</vt:lpstr>
      <vt:lpstr>Volunteer Hours</vt:lpstr>
      <vt:lpstr>What does a  Campaign Worker do?</vt:lpstr>
      <vt:lpstr>Who are campaign workers?</vt:lpstr>
      <vt:lpstr>What’s the ultimate goal?</vt:lpstr>
      <vt:lpstr>3 ways to have an outstanding CFC.</vt:lpstr>
      <vt:lpstr>Inspire Colleagues</vt:lpstr>
      <vt:lpstr>3 ways to have an outstanding CFC - Promotion.</vt:lpstr>
      <vt:lpstr>Promote the Campaign</vt:lpstr>
      <vt:lpstr>3 ways to have an outstanding CFC – Leadership.</vt:lpstr>
      <vt:lpstr>Involve Leadership</vt:lpstr>
      <vt:lpstr>Where can I find tools and  resources?</vt:lpstr>
      <vt:lpstr>For Campaign Workers Tab</vt:lpstr>
      <vt:lpstr>Weekly Email Templates</vt:lpstr>
      <vt:lpstr>Pre-written Communications</vt:lpstr>
      <vt:lpstr>Cause Area Resources</vt:lpstr>
      <vt:lpstr>Leadership Resources &amp; Time Frames</vt:lpstr>
      <vt:lpstr>Welcome Campaign Workers</vt:lpstr>
      <vt:lpstr>Campaign Materials</vt:lpstr>
      <vt:lpstr>Training Resources</vt:lpstr>
      <vt:lpstr>How to Host An Event</vt:lpstr>
      <vt:lpstr>Virtual or In-Person Event Ideas</vt:lpstr>
      <vt:lpstr>Virtual Charity Fair</vt:lpstr>
      <vt:lpstr>Handling Paper Pledge Forms</vt:lpstr>
      <vt:lpstr>Awards</vt:lpstr>
      <vt:lpstr>Campaign Close-Out Activities</vt:lpstr>
      <vt:lpstr>STAY CONNECTED!</vt:lpstr>
      <vt:lpstr>Questions?</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CFC Campaign Worker Training</dc:title>
  <dc:creator/>
  <cp:keywords>2023 CFC NMOC Campaign Worker Training</cp:keywords>
  <cp:lastModifiedBy/>
  <cp:revision>51</cp:revision>
  <dcterms:created xsi:type="dcterms:W3CDTF">2023-08-16T15:35:41Z</dcterms:created>
  <dcterms:modified xsi:type="dcterms:W3CDTF">2024-08-15T13:56:27Z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0x010100E235D00E07123C4CB9726F71C9D9832D</vt:lpwstr>
  </property>
  <property fmtid="{D5CDD505-2E9C-101B-9397-08002B2CF9AE}" pid="3" name="MediaServiceImageTags">
    <vt:lpwstr/>
  </property>
</Properties>
</file>